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45"/>
  </p:notesMasterIdLst>
  <p:sldIdLst>
    <p:sldId id="395" r:id="rId3"/>
    <p:sldId id="376" r:id="rId4"/>
    <p:sldId id="348" r:id="rId5"/>
    <p:sldId id="394" r:id="rId6"/>
    <p:sldId id="345" r:id="rId7"/>
    <p:sldId id="346" r:id="rId8"/>
    <p:sldId id="347" r:id="rId9"/>
    <p:sldId id="387" r:id="rId10"/>
    <p:sldId id="351" r:id="rId11"/>
    <p:sldId id="352" r:id="rId12"/>
    <p:sldId id="355" r:id="rId13"/>
    <p:sldId id="384" r:id="rId14"/>
    <p:sldId id="354" r:id="rId15"/>
    <p:sldId id="359" r:id="rId16"/>
    <p:sldId id="358" r:id="rId17"/>
    <p:sldId id="307" r:id="rId18"/>
    <p:sldId id="308" r:id="rId19"/>
    <p:sldId id="360" r:id="rId20"/>
    <p:sldId id="389" r:id="rId21"/>
    <p:sldId id="391" r:id="rId22"/>
    <p:sldId id="285" r:id="rId23"/>
    <p:sldId id="361" r:id="rId24"/>
    <p:sldId id="362" r:id="rId25"/>
    <p:sldId id="326" r:id="rId26"/>
    <p:sldId id="365" r:id="rId27"/>
    <p:sldId id="366" r:id="rId28"/>
    <p:sldId id="367" r:id="rId29"/>
    <p:sldId id="374" r:id="rId30"/>
    <p:sldId id="302" r:id="rId31"/>
    <p:sldId id="368" r:id="rId32"/>
    <p:sldId id="373" r:id="rId33"/>
    <p:sldId id="337" r:id="rId34"/>
    <p:sldId id="338" r:id="rId35"/>
    <p:sldId id="400" r:id="rId36"/>
    <p:sldId id="397" r:id="rId37"/>
    <p:sldId id="377" r:id="rId38"/>
    <p:sldId id="402" r:id="rId39"/>
    <p:sldId id="404" r:id="rId40"/>
    <p:sldId id="378" r:id="rId41"/>
    <p:sldId id="279" r:id="rId42"/>
    <p:sldId id="292" r:id="rId43"/>
    <p:sldId id="306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A05F5"/>
    <a:srgbClr val="ED0DBD"/>
    <a:srgbClr val="F8F802"/>
    <a:srgbClr val="00FA71"/>
    <a:srgbClr val="0066FF"/>
    <a:srgbClr val="FFFF99"/>
    <a:srgbClr val="5DD5FF"/>
    <a:srgbClr val="66FFFF"/>
    <a:srgbClr val="26D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46" autoAdjust="0"/>
    <p:restoredTop sz="94564" autoAdjust="0"/>
  </p:normalViewPr>
  <p:slideViewPr>
    <p:cSldViewPr>
      <p:cViewPr varScale="1">
        <p:scale>
          <a:sx n="103" d="100"/>
          <a:sy n="103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EF64FA-0B30-4A93-8F79-7A204EB81002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2DE4E3-8639-42CC-A2A0-8AA433AC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9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1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1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3CE9-C8C6-4A6C-AD6B-01979DBC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17EF-BAFE-45DD-A3E1-7C4ADC40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1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197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1E98-0210-49FB-9217-B2D74E69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719F-E677-4144-A286-8869C76B9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3D60-9170-42B2-91F6-4F7001ED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E17-A5F2-470B-97D3-57FF22163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F7E4-3741-48C2-993E-8F5C68A6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46AD-E02A-47CE-BDA2-A5BB2DD0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1E4E-3595-43ED-8697-374E7B5B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18B9-81E7-4A9A-9765-B001A287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BADE-F087-4877-966E-074FFCF5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045C-B5DA-4242-9D97-60719B93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6D69-2324-41C2-84D8-5604E72E5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7922-CC85-4FCC-937D-EBF2868F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14C8-FBBB-4368-8B6A-922F56F7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5185-C572-45C5-84F6-C31CCA3B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9985-4D62-4A85-9AB3-D370D010C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57D8-9B23-4924-947F-67E61E9C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D57F-B86A-4C64-A8DD-C11420CA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AB31-92AF-42F5-81F8-C1482D7C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0EF9-3E30-40FB-82D3-CB468478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8BD6-29D2-45CE-8F1D-F5E4D860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3A33-9A74-4F18-ACDD-F02141FF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7975-BD12-4213-9B47-60DA89B5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7249-4DA8-4712-83C9-B1316CC7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reeform 2"/>
          <p:cNvSpPr>
            <a:spLocks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A40A5C0-32FA-4427-8BCE-F0AE3B2BA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87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88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88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88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88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88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88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88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8" r:id="rId2"/>
    <p:sldLayoutId id="2147484167" r:id="rId3"/>
    <p:sldLayoutId id="2147484166" r:id="rId4"/>
    <p:sldLayoutId id="2147484165" r:id="rId5"/>
    <p:sldLayoutId id="2147484164" r:id="rId6"/>
    <p:sldLayoutId id="2147484163" r:id="rId7"/>
    <p:sldLayoutId id="2147484162" r:id="rId8"/>
    <p:sldLayoutId id="2147484161" r:id="rId9"/>
    <p:sldLayoutId id="2147484160" r:id="rId10"/>
    <p:sldLayoutId id="2147484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9325F2-4618-4FA8-A56F-970611ABA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1" r:id="rId2"/>
    <p:sldLayoutId id="2147484180" r:id="rId3"/>
    <p:sldLayoutId id="2147484179" r:id="rId4"/>
    <p:sldLayoutId id="2147484178" r:id="rId5"/>
    <p:sldLayoutId id="2147484177" r:id="rId6"/>
    <p:sldLayoutId id="2147484176" r:id="rId7"/>
    <p:sldLayoutId id="2147484175" r:id="rId8"/>
    <p:sldLayoutId id="2147484174" r:id="rId9"/>
    <p:sldLayoutId id="2147484173" r:id="rId10"/>
    <p:sldLayoutId id="2147484172" r:id="rId11"/>
    <p:sldLayoutId id="2147484171" r:id="rId12"/>
    <p:sldLayoutId id="2147484170" r:id="rId13"/>
    <p:sldLayoutId id="21474841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4000" dirty="0" err="1" smtClean="0"/>
              <a:t>Умовы</a:t>
            </a:r>
            <a:r>
              <a:rPr lang="ru-RU" sz="4000" dirty="0" smtClean="0"/>
              <a:t> </a:t>
            </a:r>
            <a:r>
              <a:rPr lang="ru-RU" sz="4000" dirty="0"/>
              <a:t>для </a:t>
            </a:r>
            <a:r>
              <a:rPr lang="ru-RU" sz="4000" dirty="0" err="1" smtClean="0"/>
              <a:t>выканання</a:t>
            </a:r>
            <a:r>
              <a:rPr lang="ru-RU" sz="4000" dirty="0" smtClean="0"/>
              <a:t> </a:t>
            </a:r>
            <a:r>
              <a:rPr lang="ru-RU" sz="4000" dirty="0" smtClean="0"/>
              <a:t>работы:</a:t>
            </a:r>
            <a:endParaRPr 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На </a:t>
            </a:r>
            <a:r>
              <a:rPr lang="ru-RU" sz="4000" dirty="0" smtClean="0">
                <a:solidFill>
                  <a:schemeClr val="bg1"/>
                </a:solidFill>
              </a:rPr>
              <a:t>цела дзейнічае сіла </a:t>
            </a:r>
            <a:r>
              <a:rPr lang="en-US" sz="4000" dirty="0">
                <a:solidFill>
                  <a:schemeClr val="bg1"/>
                </a:solidFill>
              </a:rPr>
              <a:t>F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Пад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дзеяннем</a:t>
            </a:r>
            <a:r>
              <a:rPr lang="ru-RU" sz="4000" dirty="0" smtClean="0">
                <a:solidFill>
                  <a:schemeClr val="bg1"/>
                </a:solidFill>
              </a:rPr>
              <a:t> гэтай </a:t>
            </a:r>
            <a:r>
              <a:rPr lang="ru-RU" sz="4000" dirty="0" err="1" smtClean="0">
                <a:solidFill>
                  <a:schemeClr val="bg1"/>
                </a:solidFill>
              </a:rPr>
              <a:t>сілы</a:t>
            </a:r>
            <a:r>
              <a:rPr lang="ru-RU" sz="4000" dirty="0" smtClean="0">
                <a:solidFill>
                  <a:schemeClr val="bg1"/>
                </a:solidFill>
              </a:rPr>
              <a:t> цела </a:t>
            </a:r>
            <a:r>
              <a:rPr lang="ru-RU" sz="4000" dirty="0" err="1" smtClean="0">
                <a:solidFill>
                  <a:schemeClr val="bg1"/>
                </a:solidFill>
              </a:rPr>
              <a:t>рухаецца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148" name="Picture 4" descr="03a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12976"/>
            <a:ext cx="2820987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920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Уважліва</a:t>
            </a:r>
            <a:r>
              <a:rPr lang="ru-RU" sz="24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паглядзіце</a:t>
            </a:r>
            <a:r>
              <a:rPr lang="ru-RU" sz="2400" b="1" i="1" dirty="0" smtClean="0">
                <a:solidFill>
                  <a:srgbClr val="0000CC"/>
                </a:solidFill>
              </a:rPr>
              <a:t> на  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літары</a:t>
            </a:r>
            <a:r>
              <a:rPr lang="ru-RU" sz="24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</a:rPr>
              <a:t>і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выберыце</a:t>
            </a:r>
            <a:r>
              <a:rPr lang="ru-RU" sz="2400" b="1" i="1" dirty="0" smtClean="0">
                <a:solidFill>
                  <a:srgbClr val="0000CC"/>
                </a:solidFill>
              </a:rPr>
              <a:t> тую, якая вам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яшчэ</a:t>
            </a:r>
            <a:r>
              <a:rPr lang="ru-RU" sz="24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невядома</a:t>
            </a:r>
            <a:r>
              <a:rPr lang="ru-RU" sz="2400" b="1" i="1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-315416"/>
            <a:ext cx="72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m</a:t>
            </a:r>
            <a:endParaRPr lang="ru-RU" sz="1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-387424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F</a:t>
            </a:r>
            <a:endParaRPr lang="ru-RU" sz="1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908720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s</a:t>
            </a:r>
            <a:endParaRPr lang="ru-RU" sz="1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708920"/>
            <a:ext cx="6480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V</a:t>
            </a:r>
            <a:endParaRPr lang="ru-RU" sz="1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836712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t</a:t>
            </a:r>
            <a:endParaRPr lang="ru-RU" sz="1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492896"/>
            <a:ext cx="864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A</a:t>
            </a:r>
            <a:endParaRPr lang="ru-RU" sz="13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-603448"/>
            <a:ext cx="8640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p</a:t>
            </a:r>
            <a:endParaRPr lang="ru-RU" sz="1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2348880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g</a:t>
            </a:r>
            <a:endParaRPr lang="ru-RU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1772816"/>
            <a:ext cx="8128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00" y="1925216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6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601" y="428625"/>
            <a:ext cx="7029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Нам без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сілы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і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шляху </a:t>
            </a:r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Р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аботу </a:t>
            </a:r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не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знайсці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ru-RU" sz="44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Шлях </a:t>
            </a:r>
            <a:r>
              <a:rPr lang="ru-RU" sz="4400" b="1" dirty="0">
                <a:solidFill>
                  <a:srgbClr val="FFFF00"/>
                </a:solidFill>
                <a:latin typeface="Calibri" pitchFamily="34" charset="0"/>
              </a:rPr>
              <a:t>на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сілу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перамножыш</a:t>
            </a:r>
            <a:endParaRPr lang="ru-RU" sz="44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Адразу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яе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Calibri" pitchFamily="34" charset="0"/>
              </a:rPr>
              <a:t>знойдзеш</a:t>
            </a: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</a:rPr>
              <a:t>?</a:t>
            </a:r>
            <a:endParaRPr lang="ru-RU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712" y="4005064"/>
            <a:ext cx="479544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Calibri" pitchFamily="34" charset="0"/>
              </a:rPr>
              <a:t>A = </a:t>
            </a:r>
            <a:r>
              <a:rPr lang="en-US" sz="9600" dirty="0" smtClean="0">
                <a:latin typeface="Calibri" pitchFamily="34" charset="0"/>
              </a:rPr>
              <a:t>F·S</a:t>
            </a:r>
            <a:endParaRPr lang="ru-RU" sz="9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27784" y="692696"/>
            <a:ext cx="5904656" cy="4536504"/>
            <a:chOff x="793" y="890"/>
            <a:chExt cx="1860" cy="1860"/>
          </a:xfrm>
        </p:grpSpPr>
        <p:sp>
          <p:nvSpPr>
            <p:cNvPr id="7184" name="Line 2"/>
            <p:cNvSpPr>
              <a:spLocks noChangeShapeType="1"/>
            </p:cNvSpPr>
            <p:nvPr/>
          </p:nvSpPr>
          <p:spPr bwMode="auto">
            <a:xfrm>
              <a:off x="1701" y="890"/>
              <a:ext cx="952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3"/>
            <p:cNvSpPr>
              <a:spLocks noChangeShapeType="1"/>
            </p:cNvSpPr>
            <p:nvPr/>
          </p:nvSpPr>
          <p:spPr bwMode="auto">
            <a:xfrm flipH="1">
              <a:off x="1701" y="1933"/>
              <a:ext cx="0" cy="817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4"/>
            <p:cNvSpPr>
              <a:spLocks noChangeShapeType="1"/>
            </p:cNvSpPr>
            <p:nvPr/>
          </p:nvSpPr>
          <p:spPr bwMode="auto">
            <a:xfrm flipH="1">
              <a:off x="1202" y="1933"/>
              <a:ext cx="1043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5"/>
            <p:cNvSpPr>
              <a:spLocks noChangeShapeType="1"/>
            </p:cNvSpPr>
            <p:nvPr/>
          </p:nvSpPr>
          <p:spPr bwMode="auto">
            <a:xfrm flipH="1">
              <a:off x="793" y="2750"/>
              <a:ext cx="1860" cy="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6"/>
            <p:cNvSpPr>
              <a:spLocks noChangeShapeType="1"/>
            </p:cNvSpPr>
            <p:nvPr/>
          </p:nvSpPr>
          <p:spPr bwMode="auto">
            <a:xfrm flipH="1">
              <a:off x="793" y="890"/>
              <a:ext cx="908" cy="1860"/>
            </a:xfrm>
            <a:prstGeom prst="line">
              <a:avLst/>
            </a:prstGeom>
            <a:noFill/>
            <a:ln w="730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539750" y="333375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01568"/>
            <a:ext cx="3860731" cy="1456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72939" y="188640"/>
            <a:ext cx="2847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Запоўнім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магічны</a:t>
            </a:r>
            <a:endParaRPr lang="ru-RU" sz="2000" b="1" dirty="0" smtClean="0"/>
          </a:p>
          <a:p>
            <a:r>
              <a:rPr lang="ru-RU" sz="2000" b="1" dirty="0" err="1" smtClean="0"/>
              <a:t>трохвугольнк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4105275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88224" y="2780928"/>
            <a:ext cx="1751013" cy="2154237"/>
            <a:chOff x="4059" y="1888"/>
            <a:chExt cx="2621" cy="1456"/>
          </a:xfrm>
        </p:grpSpPr>
        <p:graphicFrame>
          <p:nvGraphicFramePr>
            <p:cNvPr id="4098" name="Object 9"/>
            <p:cNvGraphicFramePr>
              <a:graphicFrameLocks noChangeAspect="1"/>
            </p:cNvGraphicFramePr>
            <p:nvPr/>
          </p:nvGraphicFramePr>
          <p:xfrm>
            <a:off x="4059" y="1888"/>
            <a:ext cx="664" cy="1456"/>
          </p:xfrm>
          <a:graphic>
            <a:graphicData uri="http://schemas.openxmlformats.org/presentationml/2006/ole">
              <p:oleObj spid="_x0000_s118814" name="Image" r:id="rId5" imgW="1053597" imgH="2311111" progId="">
                <p:embed/>
              </p:oleObj>
            </a:graphicData>
          </a:graphic>
        </p:graphicFrame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>
              <a:off x="4286" y="2614"/>
              <a:ext cx="408" cy="0"/>
            </a:xfrm>
            <a:prstGeom prst="line">
              <a:avLst/>
            </a:prstGeom>
            <a:noFill/>
            <a:ln w="3810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Text Box 12"/>
            <p:cNvSpPr txBox="1">
              <a:spLocks noChangeArrowheads="1"/>
            </p:cNvSpPr>
            <p:nvPr/>
          </p:nvSpPr>
          <p:spPr bwMode="auto">
            <a:xfrm>
              <a:off x="4786" y="2387"/>
              <a:ext cx="189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i="1">
                  <a:solidFill>
                    <a:srgbClr val="F90101"/>
                  </a:solidFill>
                  <a:latin typeface="Times New Roman" pitchFamily="18" charset="0"/>
                </a:rPr>
                <a:t>F</a:t>
              </a:r>
              <a:r>
                <a:rPr lang="ru-RU" sz="2800" b="1" i="1" baseline="-25000">
                  <a:solidFill>
                    <a:srgbClr val="F90101"/>
                  </a:solidFill>
                  <a:latin typeface="Times New Roman" pitchFamily="18" charset="0"/>
                </a:rPr>
                <a:t>т</a:t>
              </a:r>
              <a:r>
                <a:rPr lang="ru-RU" sz="2800" b="1" i="1">
                  <a:solidFill>
                    <a:srgbClr val="F90101"/>
                  </a:solidFill>
                  <a:latin typeface="Times New Roman" pitchFamily="18" charset="0"/>
                </a:rPr>
                <a:t>=1Н</a:t>
              </a:r>
            </a:p>
          </p:txBody>
        </p:sp>
      </p:grp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011863" y="5157788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156325" y="32131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011863" y="3205163"/>
            <a:ext cx="288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580063" y="378936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i="1">
                <a:solidFill>
                  <a:srgbClr val="F90101"/>
                </a:solidFill>
                <a:latin typeface="Times New Roman" pitchFamily="18" charset="0"/>
              </a:rPr>
              <a:t>1м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149725"/>
            <a:ext cx="6985000" cy="133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5373687"/>
            <a:ext cx="6175375" cy="1054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87484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За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адзінку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работы </a:t>
            </a:r>
            <a:r>
              <a:rPr lang="ru-RU" sz="2800" b="1" i="1" dirty="0" smtClean="0">
                <a:solidFill>
                  <a:schemeClr val="bg1"/>
                </a:solidFill>
              </a:rPr>
              <a:t>ў СІ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прымаюць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работу,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якую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выконвае</a:t>
            </a:r>
            <a:r>
              <a:rPr lang="ru-RU" sz="2800" b="1" i="1" dirty="0" smtClean="0">
                <a:solidFill>
                  <a:schemeClr val="bg1"/>
                </a:solidFill>
              </a:rPr>
              <a:t> сіла </a:t>
            </a:r>
            <a:r>
              <a:rPr lang="ru-RU" sz="2800" b="1" i="1" dirty="0">
                <a:solidFill>
                  <a:schemeClr val="bg1"/>
                </a:solidFill>
              </a:rPr>
              <a:t>ў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1 </a:t>
            </a:r>
            <a:r>
              <a:rPr lang="ru-RU" sz="2800" b="1" i="1" dirty="0" smtClean="0">
                <a:solidFill>
                  <a:schemeClr val="bg1"/>
                </a:solidFill>
              </a:rPr>
              <a:t>Н на шляху 1 м 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1 Дж (джоуль)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-1.66667E-6 -0.28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1" grpId="0"/>
      <p:bldP spid="420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j03368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484313"/>
            <a:ext cx="5040313" cy="3910012"/>
          </a:xfr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32138" y="4797425"/>
            <a:ext cx="48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s</a:t>
            </a:r>
            <a:endParaRPr lang="ru-RU" sz="4000" b="1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276600" y="49418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-9143422">
            <a:off x="1692275" y="2420938"/>
            <a:ext cx="2489200" cy="414337"/>
          </a:xfrm>
          <a:prstGeom prst="notchedRightArrow">
            <a:avLst>
              <a:gd name="adj1" fmla="val 44963"/>
              <a:gd name="adj2" fmla="val 17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484438" y="1484313"/>
            <a:ext cx="51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F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627313" y="1557338"/>
            <a:ext cx="2889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9248372">
            <a:off x="827088" y="4221163"/>
            <a:ext cx="5400675" cy="342900"/>
          </a:xfrm>
          <a:prstGeom prst="notchedRightArrow">
            <a:avLst>
              <a:gd name="adj1" fmla="val 50000"/>
              <a:gd name="adj2" fmla="val 3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471790" y="188640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A=F·S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 animBg="1"/>
      <p:bldP spid="10252" grpId="0" animBg="1"/>
      <p:bldP spid="10253" grpId="0"/>
      <p:bldP spid="10254" grpId="0" animBg="1"/>
      <p:bldP spid="1025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j023646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12875"/>
            <a:ext cx="4537075" cy="4537075"/>
          </a:xfrm>
          <a:noFill/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 rot="-5400000">
            <a:off x="3798094" y="1178719"/>
            <a:ext cx="1692275" cy="287337"/>
          </a:xfrm>
          <a:prstGeom prst="notchedRightArrow">
            <a:avLst>
              <a:gd name="adj1" fmla="val 50000"/>
              <a:gd name="adj2" fmla="val 1472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76825" y="476250"/>
            <a:ext cx="47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F</a:t>
            </a:r>
            <a:endParaRPr lang="ru-RU" sz="4000">
              <a:solidFill>
                <a:schemeClr val="accent1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148263" y="549275"/>
            <a:ext cx="3603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00875" y="4173538"/>
            <a:ext cx="134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S=0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92950" y="4221163"/>
            <a:ext cx="2873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0" y="260648"/>
            <a:ext cx="36722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8" grpId="0" animBg="1"/>
      <p:bldP spid="14349" grpId="0"/>
      <p:bldP spid="14350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717032"/>
            <a:ext cx="8136706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Павозка рухаецца </a:t>
            </a:r>
            <a:r>
              <a:rPr lang="ru-RU" sz="2400" dirty="0" err="1" smtClean="0">
                <a:solidFill>
                  <a:schemeClr val="bg1"/>
                </a:solidFill>
              </a:rPr>
              <a:t>ўправа</a:t>
            </a:r>
            <a:r>
              <a:rPr lang="ru-RU" sz="2400" dirty="0" smtClean="0">
                <a:solidFill>
                  <a:schemeClr val="bg1"/>
                </a:solidFill>
              </a:rPr>
              <a:t>,  </a:t>
            </a:r>
            <a:r>
              <a:rPr lang="ru-RU" sz="2400" dirty="0" err="1" smtClean="0">
                <a:solidFill>
                  <a:schemeClr val="bg1"/>
                </a:solidFill>
              </a:rPr>
              <a:t>уздоўж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напрамку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сілы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цягі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напрамку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сілы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ціску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мужычка</a:t>
            </a:r>
            <a:r>
              <a:rPr lang="ru-RU" sz="2400" dirty="0" smtClean="0">
                <a:solidFill>
                  <a:schemeClr val="bg1"/>
                </a:solidFill>
              </a:rPr>
              <a:t> воз не </a:t>
            </a:r>
            <a:r>
              <a:rPr lang="ru-RU" sz="2400" dirty="0" err="1" smtClean="0">
                <a:solidFill>
                  <a:schemeClr val="bg1"/>
                </a:solidFill>
              </a:rPr>
              <a:t>рухаецца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dirty="0" smtClean="0">
              <a:solidFill>
                <a:srgbClr val="FF9D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не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выконвае</a:t>
            </a:r>
            <a:r>
              <a:rPr lang="ru-RU" sz="2800" b="1" i="1" dirty="0" smtClean="0">
                <a:solidFill>
                  <a:schemeClr val="bg1"/>
                </a:solidFill>
              </a:rPr>
              <a:t> работу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i="1" baseline="-25000" dirty="0" smtClean="0">
              <a:solidFill>
                <a:srgbClr val="FF9D00"/>
              </a:solidFill>
            </a:endParaRPr>
          </a:p>
        </p:txBody>
      </p:sp>
      <p:pic>
        <p:nvPicPr>
          <p:cNvPr id="7172" name="Picture 4" descr="На телегу действуют сила тяги лошади и сила давления мужичка. Направление первой силы совпадает с направлением движения телеги, а направление второй силы - перпендикулярно ему. Поэтому работа сила тяги положительна, а работа силы давления равна нулю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010802" cy="34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39552" y="5301208"/>
            <a:ext cx="1152128" cy="5752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 smtClean="0"/>
              <a:t>F</a:t>
            </a:r>
            <a:r>
              <a:rPr lang="ru-RU" b="1" i="1" dirty="0" err="1" smtClean="0"/>
              <a:t>цягі</a:t>
            </a:r>
            <a:endParaRPr lang="ru-RU" b="1" i="1" dirty="0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403648" y="5877272"/>
            <a:ext cx="1584175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 smtClean="0"/>
              <a:t>F</a:t>
            </a:r>
            <a:r>
              <a:rPr lang="ru-RU" b="1" i="1" dirty="0" err="1" smtClean="0"/>
              <a:t>ціску</a:t>
            </a:r>
            <a:endParaRPr lang="ru-RU" b="1" i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e-BY" b="1" smtClean="0"/>
              <a:t>Фізкультхвілінка</a:t>
            </a:r>
            <a:r>
              <a:rPr lang="be-BY" smtClean="0"/>
              <a:t> </a:t>
            </a:r>
            <a:endParaRPr lang="ru-RU" smtClean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700213"/>
            <a:ext cx="6804025" cy="3457575"/>
          </a:xfrm>
        </p:spPr>
        <p:txBody>
          <a:bodyPr/>
          <a:lstStyle/>
          <a:p>
            <a:pPr indent="28575" eaLnBrk="1" hangingPunct="1">
              <a:lnSpc>
                <a:spcPct val="135000"/>
              </a:lnSpc>
              <a:buFont typeface="Wingdings" panose="05000000000000000000" pitchFamily="2" charset="2"/>
              <a:buNone/>
              <a:defRPr/>
            </a:pPr>
            <a:r>
              <a:rPr lang="be-BY" sz="2100" b="1" i="1" smtClean="0">
                <a:solidFill>
                  <a:srgbClr val="800080"/>
                </a:solidFill>
              </a:rPr>
              <a:t>Паднімае рукі клас - гэта раз,</a:t>
            </a:r>
            <a:br>
              <a:rPr lang="be-BY" sz="2100" b="1" i="1" smtClean="0">
                <a:solidFill>
                  <a:srgbClr val="800080"/>
                </a:solidFill>
              </a:rPr>
            </a:br>
            <a:r>
              <a:rPr lang="be-BY" sz="2100" b="1" i="1" smtClean="0">
                <a:solidFill>
                  <a:srgbClr val="800080"/>
                </a:solidFill>
              </a:rPr>
              <a:t>Павярнулася галава - гэта два,</a:t>
            </a:r>
            <a:br>
              <a:rPr lang="be-BY" sz="2100" b="1" i="1" smtClean="0">
                <a:solidFill>
                  <a:srgbClr val="800080"/>
                </a:solidFill>
              </a:rPr>
            </a:br>
            <a:r>
              <a:rPr lang="be-BY" sz="2100" b="1" i="1" smtClean="0">
                <a:solidFill>
                  <a:srgbClr val="800080"/>
                </a:solidFill>
              </a:rPr>
              <a:t>Рукі ўніз, уперад глядзі - гэта тры,</a:t>
            </a:r>
            <a:br>
              <a:rPr lang="be-BY" sz="2100" b="1" i="1" smtClean="0">
                <a:solidFill>
                  <a:srgbClr val="800080"/>
                </a:solidFill>
              </a:rPr>
            </a:br>
            <a:r>
              <a:rPr lang="be-BY" sz="2100" b="1" i="1" smtClean="0">
                <a:solidFill>
                  <a:srgbClr val="800080"/>
                </a:solidFill>
              </a:rPr>
              <a:t>Рукі ў стораны шырэй развярнулі на чатыры,</a:t>
            </a:r>
            <a:br>
              <a:rPr lang="be-BY" sz="2100" b="1" i="1" smtClean="0">
                <a:solidFill>
                  <a:srgbClr val="800080"/>
                </a:solidFill>
              </a:rPr>
            </a:br>
            <a:r>
              <a:rPr lang="be-BY" sz="2100" b="1" i="1" smtClean="0">
                <a:solidFill>
                  <a:srgbClr val="800080"/>
                </a:solidFill>
              </a:rPr>
              <a:t>З сілай іх да плячэй прыціснулі - гэта пяць,</a:t>
            </a:r>
            <a:br>
              <a:rPr lang="be-BY" sz="2100" b="1" i="1" smtClean="0">
                <a:solidFill>
                  <a:srgbClr val="800080"/>
                </a:solidFill>
              </a:rPr>
            </a:br>
            <a:r>
              <a:rPr lang="be-BY" sz="2100" b="1" i="1" smtClean="0">
                <a:solidFill>
                  <a:srgbClr val="800080"/>
                </a:solidFill>
              </a:rPr>
              <a:t>Усім вучням ціха сесці - гэта шэсць.</a:t>
            </a:r>
            <a:endParaRPr lang="ru-RU" sz="2100" b="1" i="1" smtClean="0">
              <a:solidFill>
                <a:srgbClr val="800080"/>
              </a:solidFill>
            </a:endParaRPr>
          </a:p>
        </p:txBody>
      </p:sp>
      <p:pic>
        <p:nvPicPr>
          <p:cNvPr id="17412" name="Picture 3" descr="j01781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76475"/>
            <a:ext cx="25717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j03033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86225"/>
            <a:ext cx="34575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447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80077"/>
            <a:ext cx="7931224" cy="1972377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Асноўная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адзінка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шляху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ў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Международнай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сістэме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(СІ).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Адзінка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вымярэння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массы.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Прыбор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вымярэння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ціску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Фізічная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велічыня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якая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характарызуе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хуткасць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руху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Адзінка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вымярэння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сілы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Прыбор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вымярэння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фізічнай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велічыні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якая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характарызуе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ўзаемалзеянне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цел.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2 кабинет\Desktop\Урок\1 Мой урок\Картин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68" y="116632"/>
            <a:ext cx="8490696" cy="396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5229200"/>
            <a:ext cx="6748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be-BY" sz="360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</a:t>
            </a:r>
            <a:endParaRPr lang="ru-RU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85184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04663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200" kern="0" dirty="0" smtClean="0">
                <a:solidFill>
                  <a:srgbClr val="0000CC"/>
                </a:solidFill>
                <a:latin typeface="Arial"/>
              </a:rPr>
              <a:t>м   е   т   р</a:t>
            </a:r>
            <a:endParaRPr lang="ru-RU" sz="32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888" y="908720"/>
            <a:ext cx="4706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к 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і</a:t>
            </a: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   л  а   г   р   а  м  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65458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б   а  р   о   м  е   т 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8248" y="2150233"/>
            <a:ext cx="4687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с   к   о 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р</a:t>
            </a: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  а   с 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ц</a:t>
            </a: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   ь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383" y="270892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н  ь   ю  т   а  н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8316" y="3212976"/>
            <a:ext cx="5734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д</a:t>
            </a: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  </a:t>
            </a:r>
            <a:r>
              <a:rPr lang="ru-RU" sz="3600" kern="0" dirty="0" err="1" smtClean="0">
                <a:solidFill>
                  <a:srgbClr val="0000CC"/>
                </a:solidFill>
                <a:latin typeface="Arial"/>
              </a:rPr>
              <a:t>ы</a:t>
            </a:r>
            <a:r>
              <a:rPr lang="ru-RU" sz="3600" kern="0" dirty="0" smtClean="0">
                <a:solidFill>
                  <a:srgbClr val="0000CC"/>
                </a:solidFill>
                <a:latin typeface="Arial"/>
              </a:rPr>
              <a:t>   н   а  м  о   м  е   т  р</a:t>
            </a:r>
            <a:endParaRPr lang="ru-RU" sz="36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8652" y="6273225"/>
            <a:ext cx="888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err="1" smtClean="0">
                <a:solidFill>
                  <a:srgbClr val="000000"/>
                </a:solidFill>
              </a:rPr>
              <a:t>Вызначым</a:t>
            </a:r>
            <a:r>
              <a:rPr lang="ru-RU" sz="3600" dirty="0" smtClean="0">
                <a:solidFill>
                  <a:srgbClr val="000000"/>
                </a:solidFill>
              </a:rPr>
              <a:t>  </a:t>
            </a:r>
            <a:r>
              <a:rPr lang="ru-RU" sz="3600" dirty="0" err="1" smtClean="0">
                <a:solidFill>
                  <a:srgbClr val="000000"/>
                </a:solidFill>
              </a:rPr>
              <a:t>галоўнае</a:t>
            </a:r>
            <a:r>
              <a:rPr lang="ru-RU" sz="3600" dirty="0" smtClean="0">
                <a:solidFill>
                  <a:srgbClr val="000000"/>
                </a:solidFill>
              </a:rPr>
              <a:t> слова </a:t>
            </a:r>
            <a:r>
              <a:rPr lang="ru-RU" sz="3600" dirty="0" err="1" smtClean="0">
                <a:solidFill>
                  <a:srgbClr val="000000"/>
                </a:solidFill>
              </a:rPr>
              <a:t>ўрока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142852"/>
            <a:ext cx="8715404" cy="857256"/>
          </a:xfrm>
        </p:spPr>
        <p:txBody>
          <a:bodyPr/>
          <a:lstStyle/>
          <a:p>
            <a:pPr eaLnBrk="1" hangingPunct="1">
              <a:defRPr/>
            </a:pPr>
            <a:r>
              <a:rPr lang="be-BY" b="1" dirty="0" smtClean="0"/>
              <a:t>Эксперыментальнае заданне</a:t>
            </a:r>
            <a:endParaRPr lang="ru-RU" b="1" dirty="0" smtClean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000108"/>
            <a:ext cx="7572428" cy="4714908"/>
          </a:xfrm>
        </p:spPr>
        <p:txBody>
          <a:bodyPr/>
          <a:lstStyle/>
          <a:p>
            <a:pPr eaLnBrk="1" hangingPunct="1">
              <a:defRPr/>
            </a:pPr>
            <a:endParaRPr lang="be-BY" dirty="0" smtClean="0"/>
          </a:p>
          <a:p>
            <a:r>
              <a:rPr lang="be-BY" sz="1800" dirty="0" smtClean="0"/>
              <a:t>1.У кожнага на стале ляжаць драўляная лінейка, брусок з грузам і дынамометр. Прапаную вам знайсці работу, якую патрэбна выканаць, для таго каб перамясціць брусок з аднаго края стала на іншы. Зацапіце дынамометр за брусок і перацягніце яго на іншы край стала, пры гэтым на шкале дынамометра мы будзем бачыць значэнне сілы з якой вы ўздзейнічалі на брусок, а затым вымерайце шлях бруска і знайдзіце работу. </a:t>
            </a:r>
            <a:endParaRPr lang="ru-RU" sz="1800" dirty="0" smtClean="0"/>
          </a:p>
          <a:p>
            <a:r>
              <a:rPr lang="be-BY" sz="1800" dirty="0" smtClean="0"/>
              <a:t>2. Вызначце работу , якую патрэбна выканаць пры апусканні бруска ўніз на 30см.</a:t>
            </a:r>
            <a:endParaRPr lang="ru-RU" sz="1800" dirty="0" smtClean="0"/>
          </a:p>
          <a:p>
            <a:r>
              <a:rPr lang="be-BY" sz="1800" dirty="0" smtClean="0"/>
              <a:t>3. Вызначыць работу, якую вы павінны выканаць каб падняць брусок уверх на вышыню 20см.</a:t>
            </a:r>
            <a:endParaRPr lang="ru-RU" sz="1800" dirty="0" smtClean="0"/>
          </a:p>
          <a:p>
            <a:r>
              <a:rPr lang="be-BY" sz="1800" dirty="0" smtClean="0"/>
              <a:t>4.Вызначце мінімальную механічную работу,  выкананай мускульнай сілай рукі пры ўкладцы ў адну вертыкальную стопку  пяці  аднолькавых кніг, якія ляжаць на стале ў адзін рад. </a:t>
            </a:r>
            <a:endParaRPr lang="ru-RU" sz="18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5972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elysvet.cz/skin/smile/s65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2952328" cy="30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944712" cy="3532232"/>
          </a:xfrm>
          <a:prstGeom prst="rect">
            <a:avLst/>
          </a:prstGeom>
          <a:noFill/>
        </p:spPr>
      </p:pic>
      <p:pic>
        <p:nvPicPr>
          <p:cNvPr id="6" name="Picture 5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488555" cy="2736518"/>
          </a:xfrm>
          <a:prstGeom prst="rect">
            <a:avLst/>
          </a:prstGeom>
          <a:noFill/>
        </p:spPr>
      </p:pic>
      <p:pic>
        <p:nvPicPr>
          <p:cNvPr id="7" name="Picture 8" descr="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2082181" cy="1651864"/>
          </a:xfrm>
          <a:prstGeom prst="rect">
            <a:avLst/>
          </a:prstGeom>
          <a:noFill/>
        </p:spPr>
      </p:pic>
      <p:pic>
        <p:nvPicPr>
          <p:cNvPr id="117764" name="Picture 4" descr="http://im0-tub-ru.yandex.net/i?id=19327867-1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653136"/>
            <a:ext cx="3604247" cy="1932806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6810233" y="3902772"/>
            <a:ext cx="2143812" cy="2020356"/>
          </a:xfrm>
          <a:custGeom>
            <a:avLst/>
            <a:gdLst>
              <a:gd name="connsiteX0" fmla="*/ 0 w 2143812"/>
              <a:gd name="connsiteY0" fmla="*/ 2020356 h 2020356"/>
              <a:gd name="connsiteX1" fmla="*/ 477671 w 2143812"/>
              <a:gd name="connsiteY1" fmla="*/ 2006709 h 2020356"/>
              <a:gd name="connsiteX2" fmla="*/ 641445 w 2143812"/>
              <a:gd name="connsiteY2" fmla="*/ 1979413 h 2020356"/>
              <a:gd name="connsiteX3" fmla="*/ 723331 w 2143812"/>
              <a:gd name="connsiteY3" fmla="*/ 1952118 h 2020356"/>
              <a:gd name="connsiteX4" fmla="*/ 846161 w 2143812"/>
              <a:gd name="connsiteY4" fmla="*/ 1924822 h 2020356"/>
              <a:gd name="connsiteX5" fmla="*/ 955343 w 2143812"/>
              <a:gd name="connsiteY5" fmla="*/ 1870231 h 2020356"/>
              <a:gd name="connsiteX6" fmla="*/ 1091821 w 2143812"/>
              <a:gd name="connsiteY6" fmla="*/ 1815640 h 2020356"/>
              <a:gd name="connsiteX7" fmla="*/ 1241946 w 2143812"/>
              <a:gd name="connsiteY7" fmla="*/ 1747401 h 2020356"/>
              <a:gd name="connsiteX8" fmla="*/ 1337480 w 2143812"/>
              <a:gd name="connsiteY8" fmla="*/ 1679162 h 2020356"/>
              <a:gd name="connsiteX9" fmla="*/ 1364776 w 2143812"/>
              <a:gd name="connsiteY9" fmla="*/ 1638219 h 2020356"/>
              <a:gd name="connsiteX10" fmla="*/ 1419367 w 2143812"/>
              <a:gd name="connsiteY10" fmla="*/ 1597276 h 2020356"/>
              <a:gd name="connsiteX11" fmla="*/ 1501254 w 2143812"/>
              <a:gd name="connsiteY11" fmla="*/ 1515389 h 2020356"/>
              <a:gd name="connsiteX12" fmla="*/ 1528549 w 2143812"/>
              <a:gd name="connsiteY12" fmla="*/ 1474446 h 2020356"/>
              <a:gd name="connsiteX13" fmla="*/ 1583140 w 2143812"/>
              <a:gd name="connsiteY13" fmla="*/ 1447150 h 2020356"/>
              <a:gd name="connsiteX14" fmla="*/ 1610436 w 2143812"/>
              <a:gd name="connsiteY14" fmla="*/ 1392559 h 2020356"/>
              <a:gd name="connsiteX15" fmla="*/ 1705970 w 2143812"/>
              <a:gd name="connsiteY15" fmla="*/ 1297025 h 2020356"/>
              <a:gd name="connsiteX16" fmla="*/ 1733266 w 2143812"/>
              <a:gd name="connsiteY16" fmla="*/ 1256082 h 2020356"/>
              <a:gd name="connsiteX17" fmla="*/ 1746913 w 2143812"/>
              <a:gd name="connsiteY17" fmla="*/ 1215138 h 2020356"/>
              <a:gd name="connsiteX18" fmla="*/ 1801504 w 2143812"/>
              <a:gd name="connsiteY18" fmla="*/ 1133252 h 2020356"/>
              <a:gd name="connsiteX19" fmla="*/ 1815152 w 2143812"/>
              <a:gd name="connsiteY19" fmla="*/ 1065013 h 2020356"/>
              <a:gd name="connsiteX20" fmla="*/ 1856095 w 2143812"/>
              <a:gd name="connsiteY20" fmla="*/ 1010422 h 2020356"/>
              <a:gd name="connsiteX21" fmla="*/ 1883391 w 2143812"/>
              <a:gd name="connsiteY21" fmla="*/ 955831 h 2020356"/>
              <a:gd name="connsiteX22" fmla="*/ 1910686 w 2143812"/>
              <a:gd name="connsiteY22" fmla="*/ 873944 h 2020356"/>
              <a:gd name="connsiteX23" fmla="*/ 1924334 w 2143812"/>
              <a:gd name="connsiteY23" fmla="*/ 833001 h 2020356"/>
              <a:gd name="connsiteX24" fmla="*/ 1951630 w 2143812"/>
              <a:gd name="connsiteY24" fmla="*/ 778410 h 2020356"/>
              <a:gd name="connsiteX25" fmla="*/ 1978925 w 2143812"/>
              <a:gd name="connsiteY25" fmla="*/ 696524 h 2020356"/>
              <a:gd name="connsiteX26" fmla="*/ 1992573 w 2143812"/>
              <a:gd name="connsiteY26" fmla="*/ 655580 h 2020356"/>
              <a:gd name="connsiteX27" fmla="*/ 2033516 w 2143812"/>
              <a:gd name="connsiteY27" fmla="*/ 628285 h 2020356"/>
              <a:gd name="connsiteX28" fmla="*/ 2060812 w 2143812"/>
              <a:gd name="connsiteY28" fmla="*/ 546398 h 2020356"/>
              <a:gd name="connsiteX29" fmla="*/ 2088107 w 2143812"/>
              <a:gd name="connsiteY29" fmla="*/ 491807 h 2020356"/>
              <a:gd name="connsiteX30" fmla="*/ 2129051 w 2143812"/>
              <a:gd name="connsiteY30" fmla="*/ 355329 h 2020356"/>
              <a:gd name="connsiteX31" fmla="*/ 2115403 w 2143812"/>
              <a:gd name="connsiteY31" fmla="*/ 27783 h 2020356"/>
              <a:gd name="connsiteX32" fmla="*/ 2033516 w 2143812"/>
              <a:gd name="connsiteY32" fmla="*/ 488 h 2020356"/>
              <a:gd name="connsiteX33" fmla="*/ 1828800 w 2143812"/>
              <a:gd name="connsiteY33" fmla="*/ 27783 h 2020356"/>
              <a:gd name="connsiteX34" fmla="*/ 1692322 w 2143812"/>
              <a:gd name="connsiteY34" fmla="*/ 55079 h 2020356"/>
              <a:gd name="connsiteX35" fmla="*/ 1637731 w 2143812"/>
              <a:gd name="connsiteY35" fmla="*/ 82374 h 2020356"/>
              <a:gd name="connsiteX36" fmla="*/ 1542197 w 2143812"/>
              <a:gd name="connsiteY36" fmla="*/ 96022 h 2020356"/>
              <a:gd name="connsiteX37" fmla="*/ 1501254 w 2143812"/>
              <a:gd name="connsiteY37" fmla="*/ 109670 h 2020356"/>
              <a:gd name="connsiteX38" fmla="*/ 1460310 w 2143812"/>
              <a:gd name="connsiteY38" fmla="*/ 150613 h 2020356"/>
              <a:gd name="connsiteX39" fmla="*/ 1378424 w 2143812"/>
              <a:gd name="connsiteY39" fmla="*/ 205204 h 2020356"/>
              <a:gd name="connsiteX40" fmla="*/ 1351128 w 2143812"/>
              <a:gd name="connsiteY40" fmla="*/ 246147 h 2020356"/>
              <a:gd name="connsiteX41" fmla="*/ 1255594 w 2143812"/>
              <a:gd name="connsiteY41" fmla="*/ 328034 h 2020356"/>
              <a:gd name="connsiteX42" fmla="*/ 1201003 w 2143812"/>
              <a:gd name="connsiteY42" fmla="*/ 437216 h 2020356"/>
              <a:gd name="connsiteX43" fmla="*/ 1187355 w 2143812"/>
              <a:gd name="connsiteY43" fmla="*/ 478159 h 2020356"/>
              <a:gd name="connsiteX44" fmla="*/ 1146412 w 2143812"/>
              <a:gd name="connsiteY44" fmla="*/ 519103 h 2020356"/>
              <a:gd name="connsiteX45" fmla="*/ 1119116 w 2143812"/>
              <a:gd name="connsiteY45" fmla="*/ 573694 h 2020356"/>
              <a:gd name="connsiteX46" fmla="*/ 1050877 w 2143812"/>
              <a:gd name="connsiteY46" fmla="*/ 655580 h 2020356"/>
              <a:gd name="connsiteX47" fmla="*/ 1023582 w 2143812"/>
              <a:gd name="connsiteY47" fmla="*/ 710171 h 2020356"/>
              <a:gd name="connsiteX48" fmla="*/ 941695 w 2143812"/>
              <a:gd name="connsiteY48" fmla="*/ 792058 h 2020356"/>
              <a:gd name="connsiteX49" fmla="*/ 900752 w 2143812"/>
              <a:gd name="connsiteY49" fmla="*/ 833001 h 2020356"/>
              <a:gd name="connsiteX50" fmla="*/ 873457 w 2143812"/>
              <a:gd name="connsiteY50" fmla="*/ 873944 h 2020356"/>
              <a:gd name="connsiteX51" fmla="*/ 791570 w 2143812"/>
              <a:gd name="connsiteY51" fmla="*/ 955831 h 2020356"/>
              <a:gd name="connsiteX52" fmla="*/ 709683 w 2143812"/>
              <a:gd name="connsiteY52" fmla="*/ 1037718 h 2020356"/>
              <a:gd name="connsiteX53" fmla="*/ 668740 w 2143812"/>
              <a:gd name="connsiteY53" fmla="*/ 1092309 h 2020356"/>
              <a:gd name="connsiteX54" fmla="*/ 627797 w 2143812"/>
              <a:gd name="connsiteY54" fmla="*/ 1105956 h 2020356"/>
              <a:gd name="connsiteX55" fmla="*/ 573206 w 2143812"/>
              <a:gd name="connsiteY55" fmla="*/ 1187843 h 2020356"/>
              <a:gd name="connsiteX56" fmla="*/ 532263 w 2143812"/>
              <a:gd name="connsiteY56" fmla="*/ 1215138 h 2020356"/>
              <a:gd name="connsiteX57" fmla="*/ 477671 w 2143812"/>
              <a:gd name="connsiteY57" fmla="*/ 1242434 h 2020356"/>
              <a:gd name="connsiteX58" fmla="*/ 409433 w 2143812"/>
              <a:gd name="connsiteY58" fmla="*/ 1324321 h 2020356"/>
              <a:gd name="connsiteX59" fmla="*/ 327546 w 2143812"/>
              <a:gd name="connsiteY59" fmla="*/ 1365264 h 2020356"/>
              <a:gd name="connsiteX60" fmla="*/ 232012 w 2143812"/>
              <a:gd name="connsiteY60" fmla="*/ 1488094 h 2020356"/>
              <a:gd name="connsiteX61" fmla="*/ 191068 w 2143812"/>
              <a:gd name="connsiteY61" fmla="*/ 1515389 h 2020356"/>
              <a:gd name="connsiteX62" fmla="*/ 95534 w 2143812"/>
              <a:gd name="connsiteY62" fmla="*/ 1638219 h 2020356"/>
              <a:gd name="connsiteX63" fmla="*/ 13648 w 2143812"/>
              <a:gd name="connsiteY63" fmla="*/ 1665515 h 202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43812" h="2020356">
                <a:moveTo>
                  <a:pt x="0" y="2020356"/>
                </a:moveTo>
                <a:lnTo>
                  <a:pt x="477671" y="2006709"/>
                </a:lnTo>
                <a:cubicBezTo>
                  <a:pt x="501331" y="2005582"/>
                  <a:pt x="610051" y="1987975"/>
                  <a:pt x="641445" y="1979413"/>
                </a:cubicBezTo>
                <a:cubicBezTo>
                  <a:pt x="669203" y="1971843"/>
                  <a:pt x="695118" y="1957761"/>
                  <a:pt x="723331" y="1952118"/>
                </a:cubicBezTo>
                <a:cubicBezTo>
                  <a:pt x="736623" y="1949460"/>
                  <a:pt x="828369" y="1932235"/>
                  <a:pt x="846161" y="1924822"/>
                </a:cubicBezTo>
                <a:cubicBezTo>
                  <a:pt x="883721" y="1909172"/>
                  <a:pt x="916741" y="1883098"/>
                  <a:pt x="955343" y="1870231"/>
                </a:cubicBezTo>
                <a:cubicBezTo>
                  <a:pt x="1226918" y="1779705"/>
                  <a:pt x="891015" y="1895963"/>
                  <a:pt x="1091821" y="1815640"/>
                </a:cubicBezTo>
                <a:cubicBezTo>
                  <a:pt x="1219392" y="1764611"/>
                  <a:pt x="1130117" y="1817293"/>
                  <a:pt x="1241946" y="1747401"/>
                </a:cubicBezTo>
                <a:cubicBezTo>
                  <a:pt x="1262614" y="1734484"/>
                  <a:pt x="1324130" y="1692512"/>
                  <a:pt x="1337480" y="1679162"/>
                </a:cubicBezTo>
                <a:cubicBezTo>
                  <a:pt x="1349078" y="1667564"/>
                  <a:pt x="1353178" y="1649817"/>
                  <a:pt x="1364776" y="1638219"/>
                </a:cubicBezTo>
                <a:cubicBezTo>
                  <a:pt x="1380860" y="1622135"/>
                  <a:pt x="1402460" y="1612492"/>
                  <a:pt x="1419367" y="1597276"/>
                </a:cubicBezTo>
                <a:cubicBezTo>
                  <a:pt x="1448060" y="1571453"/>
                  <a:pt x="1479842" y="1547508"/>
                  <a:pt x="1501254" y="1515389"/>
                </a:cubicBezTo>
                <a:cubicBezTo>
                  <a:pt x="1510352" y="1501741"/>
                  <a:pt x="1515948" y="1484947"/>
                  <a:pt x="1528549" y="1474446"/>
                </a:cubicBezTo>
                <a:cubicBezTo>
                  <a:pt x="1544178" y="1461421"/>
                  <a:pt x="1564943" y="1456249"/>
                  <a:pt x="1583140" y="1447150"/>
                </a:cubicBezTo>
                <a:cubicBezTo>
                  <a:pt x="1592239" y="1428953"/>
                  <a:pt x="1597553" y="1408305"/>
                  <a:pt x="1610436" y="1392559"/>
                </a:cubicBezTo>
                <a:cubicBezTo>
                  <a:pt x="1638954" y="1357704"/>
                  <a:pt x="1680989" y="1334496"/>
                  <a:pt x="1705970" y="1297025"/>
                </a:cubicBezTo>
                <a:lnTo>
                  <a:pt x="1733266" y="1256082"/>
                </a:lnTo>
                <a:cubicBezTo>
                  <a:pt x="1737815" y="1242434"/>
                  <a:pt x="1739927" y="1227714"/>
                  <a:pt x="1746913" y="1215138"/>
                </a:cubicBezTo>
                <a:cubicBezTo>
                  <a:pt x="1762844" y="1186461"/>
                  <a:pt x="1801504" y="1133252"/>
                  <a:pt x="1801504" y="1133252"/>
                </a:cubicBezTo>
                <a:cubicBezTo>
                  <a:pt x="1806053" y="1110506"/>
                  <a:pt x="1805731" y="1086211"/>
                  <a:pt x="1815152" y="1065013"/>
                </a:cubicBezTo>
                <a:cubicBezTo>
                  <a:pt x="1824390" y="1044227"/>
                  <a:pt x="1844040" y="1029711"/>
                  <a:pt x="1856095" y="1010422"/>
                </a:cubicBezTo>
                <a:cubicBezTo>
                  <a:pt x="1866878" y="993170"/>
                  <a:pt x="1875835" y="974721"/>
                  <a:pt x="1883391" y="955831"/>
                </a:cubicBezTo>
                <a:cubicBezTo>
                  <a:pt x="1894077" y="929117"/>
                  <a:pt x="1901588" y="901240"/>
                  <a:pt x="1910686" y="873944"/>
                </a:cubicBezTo>
                <a:cubicBezTo>
                  <a:pt x="1915235" y="860296"/>
                  <a:pt x="1917900" y="845868"/>
                  <a:pt x="1924334" y="833001"/>
                </a:cubicBezTo>
                <a:cubicBezTo>
                  <a:pt x="1933433" y="814804"/>
                  <a:pt x="1944074" y="797300"/>
                  <a:pt x="1951630" y="778410"/>
                </a:cubicBezTo>
                <a:cubicBezTo>
                  <a:pt x="1962316" y="751696"/>
                  <a:pt x="1969827" y="723819"/>
                  <a:pt x="1978925" y="696524"/>
                </a:cubicBezTo>
                <a:cubicBezTo>
                  <a:pt x="1983474" y="682876"/>
                  <a:pt x="1980603" y="663560"/>
                  <a:pt x="1992573" y="655580"/>
                </a:cubicBezTo>
                <a:lnTo>
                  <a:pt x="2033516" y="628285"/>
                </a:lnTo>
                <a:cubicBezTo>
                  <a:pt x="2042615" y="600989"/>
                  <a:pt x="2047945" y="572133"/>
                  <a:pt x="2060812" y="546398"/>
                </a:cubicBezTo>
                <a:cubicBezTo>
                  <a:pt x="2069910" y="528201"/>
                  <a:pt x="2080551" y="510697"/>
                  <a:pt x="2088107" y="491807"/>
                </a:cubicBezTo>
                <a:cubicBezTo>
                  <a:pt x="2110260" y="436424"/>
                  <a:pt x="2115645" y="408955"/>
                  <a:pt x="2129051" y="355329"/>
                </a:cubicBezTo>
                <a:cubicBezTo>
                  <a:pt x="2124502" y="246147"/>
                  <a:pt x="2143812" y="133302"/>
                  <a:pt x="2115403" y="27783"/>
                </a:cubicBezTo>
                <a:cubicBezTo>
                  <a:pt x="2107923" y="0"/>
                  <a:pt x="2033516" y="488"/>
                  <a:pt x="2033516" y="488"/>
                </a:cubicBezTo>
                <a:cubicBezTo>
                  <a:pt x="1965277" y="9586"/>
                  <a:pt x="1896778" y="16907"/>
                  <a:pt x="1828800" y="27783"/>
                </a:cubicBezTo>
                <a:cubicBezTo>
                  <a:pt x="1782989" y="35113"/>
                  <a:pt x="1692322" y="55079"/>
                  <a:pt x="1692322" y="55079"/>
                </a:cubicBezTo>
                <a:cubicBezTo>
                  <a:pt x="1674125" y="64177"/>
                  <a:pt x="1657359" y="77021"/>
                  <a:pt x="1637731" y="82374"/>
                </a:cubicBezTo>
                <a:cubicBezTo>
                  <a:pt x="1606696" y="90838"/>
                  <a:pt x="1573740" y="89713"/>
                  <a:pt x="1542197" y="96022"/>
                </a:cubicBezTo>
                <a:cubicBezTo>
                  <a:pt x="1528090" y="98843"/>
                  <a:pt x="1514902" y="105121"/>
                  <a:pt x="1501254" y="109670"/>
                </a:cubicBezTo>
                <a:cubicBezTo>
                  <a:pt x="1487606" y="123318"/>
                  <a:pt x="1475545" y="138763"/>
                  <a:pt x="1460310" y="150613"/>
                </a:cubicBezTo>
                <a:cubicBezTo>
                  <a:pt x="1434415" y="170753"/>
                  <a:pt x="1378424" y="205204"/>
                  <a:pt x="1378424" y="205204"/>
                </a:cubicBezTo>
                <a:cubicBezTo>
                  <a:pt x="1369325" y="218852"/>
                  <a:pt x="1362726" y="234549"/>
                  <a:pt x="1351128" y="246147"/>
                </a:cubicBezTo>
                <a:cubicBezTo>
                  <a:pt x="1317668" y="279607"/>
                  <a:pt x="1281590" y="287183"/>
                  <a:pt x="1255594" y="328034"/>
                </a:cubicBezTo>
                <a:cubicBezTo>
                  <a:pt x="1233749" y="362362"/>
                  <a:pt x="1213871" y="398614"/>
                  <a:pt x="1201003" y="437216"/>
                </a:cubicBezTo>
                <a:cubicBezTo>
                  <a:pt x="1196454" y="450864"/>
                  <a:pt x="1195335" y="466189"/>
                  <a:pt x="1187355" y="478159"/>
                </a:cubicBezTo>
                <a:cubicBezTo>
                  <a:pt x="1176649" y="494218"/>
                  <a:pt x="1157630" y="503397"/>
                  <a:pt x="1146412" y="519103"/>
                </a:cubicBezTo>
                <a:cubicBezTo>
                  <a:pt x="1134587" y="535658"/>
                  <a:pt x="1129210" y="556030"/>
                  <a:pt x="1119116" y="573694"/>
                </a:cubicBezTo>
                <a:cubicBezTo>
                  <a:pt x="1093780" y="618031"/>
                  <a:pt x="1088516" y="617942"/>
                  <a:pt x="1050877" y="655580"/>
                </a:cubicBezTo>
                <a:cubicBezTo>
                  <a:pt x="1041779" y="673777"/>
                  <a:pt x="1036291" y="694284"/>
                  <a:pt x="1023582" y="710171"/>
                </a:cubicBezTo>
                <a:cubicBezTo>
                  <a:pt x="999468" y="740314"/>
                  <a:pt x="968991" y="764762"/>
                  <a:pt x="941695" y="792058"/>
                </a:cubicBezTo>
                <a:cubicBezTo>
                  <a:pt x="928047" y="805706"/>
                  <a:pt x="911458" y="816942"/>
                  <a:pt x="900752" y="833001"/>
                </a:cubicBezTo>
                <a:cubicBezTo>
                  <a:pt x="891654" y="846649"/>
                  <a:pt x="884354" y="861685"/>
                  <a:pt x="873457" y="873944"/>
                </a:cubicBezTo>
                <a:cubicBezTo>
                  <a:pt x="847811" y="902795"/>
                  <a:pt x="814731" y="924949"/>
                  <a:pt x="791570" y="955831"/>
                </a:cubicBezTo>
                <a:cubicBezTo>
                  <a:pt x="740785" y="1023544"/>
                  <a:pt x="769553" y="997805"/>
                  <a:pt x="709683" y="1037718"/>
                </a:cubicBezTo>
                <a:cubicBezTo>
                  <a:pt x="696035" y="1055915"/>
                  <a:pt x="686214" y="1077747"/>
                  <a:pt x="668740" y="1092309"/>
                </a:cubicBezTo>
                <a:cubicBezTo>
                  <a:pt x="657688" y="1101519"/>
                  <a:pt x="637969" y="1095784"/>
                  <a:pt x="627797" y="1105956"/>
                </a:cubicBezTo>
                <a:cubicBezTo>
                  <a:pt x="604600" y="1129153"/>
                  <a:pt x="600502" y="1169646"/>
                  <a:pt x="573206" y="1187843"/>
                </a:cubicBezTo>
                <a:cubicBezTo>
                  <a:pt x="559558" y="1196941"/>
                  <a:pt x="546504" y="1207000"/>
                  <a:pt x="532263" y="1215138"/>
                </a:cubicBezTo>
                <a:cubicBezTo>
                  <a:pt x="514598" y="1225232"/>
                  <a:pt x="494227" y="1230609"/>
                  <a:pt x="477671" y="1242434"/>
                </a:cubicBezTo>
                <a:cubicBezTo>
                  <a:pt x="399412" y="1298333"/>
                  <a:pt x="469290" y="1264464"/>
                  <a:pt x="409433" y="1324321"/>
                </a:cubicBezTo>
                <a:cubicBezTo>
                  <a:pt x="382978" y="1350776"/>
                  <a:pt x="360844" y="1354164"/>
                  <a:pt x="327546" y="1365264"/>
                </a:cubicBezTo>
                <a:cubicBezTo>
                  <a:pt x="289507" y="1422322"/>
                  <a:pt x="280114" y="1448009"/>
                  <a:pt x="232012" y="1488094"/>
                </a:cubicBezTo>
                <a:cubicBezTo>
                  <a:pt x="219411" y="1498595"/>
                  <a:pt x="204716" y="1506291"/>
                  <a:pt x="191068" y="1515389"/>
                </a:cubicBezTo>
                <a:cubicBezTo>
                  <a:pt x="177073" y="1536382"/>
                  <a:pt x="129491" y="1619354"/>
                  <a:pt x="95534" y="1638219"/>
                </a:cubicBezTo>
                <a:cubicBezTo>
                  <a:pt x="70383" y="1652192"/>
                  <a:pt x="13648" y="1665515"/>
                  <a:pt x="13648" y="166551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73300" y="-8001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Дзе</a:t>
            </a:r>
            <a:r>
              <a:rPr lang="ru-RU" sz="44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выконваецца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работа?</a:t>
            </a:r>
          </a:p>
        </p:txBody>
      </p:sp>
      <p:pic>
        <p:nvPicPr>
          <p:cNvPr id="10" name="Picture 6" descr="75_shtang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806321"/>
            <a:ext cx="2837235" cy="20245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im0-tub-ru.yandex.net/i?id=19327867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604247" cy="1932806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 bwMode="auto">
          <a:xfrm>
            <a:off x="3635896" y="404664"/>
            <a:ext cx="600502" cy="3193576"/>
          </a:xfrm>
          <a:custGeom>
            <a:avLst/>
            <a:gdLst>
              <a:gd name="connsiteX0" fmla="*/ 354842 w 600502"/>
              <a:gd name="connsiteY0" fmla="*/ 3193576 h 3193576"/>
              <a:gd name="connsiteX1" fmla="*/ 341194 w 600502"/>
              <a:gd name="connsiteY1" fmla="*/ 2947916 h 3193576"/>
              <a:gd name="connsiteX2" fmla="*/ 286603 w 600502"/>
              <a:gd name="connsiteY2" fmla="*/ 2866029 h 3193576"/>
              <a:gd name="connsiteX3" fmla="*/ 245660 w 600502"/>
              <a:gd name="connsiteY3" fmla="*/ 2784143 h 3193576"/>
              <a:gd name="connsiteX4" fmla="*/ 204717 w 600502"/>
              <a:gd name="connsiteY4" fmla="*/ 2647665 h 3193576"/>
              <a:gd name="connsiteX5" fmla="*/ 191069 w 600502"/>
              <a:gd name="connsiteY5" fmla="*/ 2579426 h 3193576"/>
              <a:gd name="connsiteX6" fmla="*/ 163773 w 600502"/>
              <a:gd name="connsiteY6" fmla="*/ 2538483 h 3193576"/>
              <a:gd name="connsiteX7" fmla="*/ 150125 w 600502"/>
              <a:gd name="connsiteY7" fmla="*/ 2497540 h 3193576"/>
              <a:gd name="connsiteX8" fmla="*/ 122830 w 600502"/>
              <a:gd name="connsiteY8" fmla="*/ 2361062 h 3193576"/>
              <a:gd name="connsiteX9" fmla="*/ 109182 w 600502"/>
              <a:gd name="connsiteY9" fmla="*/ 2156346 h 3193576"/>
              <a:gd name="connsiteX10" fmla="*/ 95534 w 600502"/>
              <a:gd name="connsiteY10" fmla="*/ 1883391 h 3193576"/>
              <a:gd name="connsiteX11" fmla="*/ 81887 w 600502"/>
              <a:gd name="connsiteY11" fmla="*/ 1815152 h 3193576"/>
              <a:gd name="connsiteX12" fmla="*/ 54591 w 600502"/>
              <a:gd name="connsiteY12" fmla="*/ 1651379 h 3193576"/>
              <a:gd name="connsiteX13" fmla="*/ 40943 w 600502"/>
              <a:gd name="connsiteY13" fmla="*/ 1501253 h 3193576"/>
              <a:gd name="connsiteX14" fmla="*/ 0 w 600502"/>
              <a:gd name="connsiteY14" fmla="*/ 1214650 h 3193576"/>
              <a:gd name="connsiteX15" fmla="*/ 13648 w 600502"/>
              <a:gd name="connsiteY15" fmla="*/ 573206 h 3193576"/>
              <a:gd name="connsiteX16" fmla="*/ 27296 w 600502"/>
              <a:gd name="connsiteY16" fmla="*/ 532262 h 3193576"/>
              <a:gd name="connsiteX17" fmla="*/ 68239 w 600502"/>
              <a:gd name="connsiteY17" fmla="*/ 368489 h 3193576"/>
              <a:gd name="connsiteX18" fmla="*/ 68239 w 600502"/>
              <a:gd name="connsiteY18" fmla="*/ 368489 h 3193576"/>
              <a:gd name="connsiteX19" fmla="*/ 109182 w 600502"/>
              <a:gd name="connsiteY19" fmla="*/ 232012 h 3193576"/>
              <a:gd name="connsiteX20" fmla="*/ 122830 w 600502"/>
              <a:gd name="connsiteY20" fmla="*/ 191068 h 3193576"/>
              <a:gd name="connsiteX21" fmla="*/ 150125 w 600502"/>
              <a:gd name="connsiteY21" fmla="*/ 150125 h 3193576"/>
              <a:gd name="connsiteX22" fmla="*/ 218364 w 600502"/>
              <a:gd name="connsiteY22" fmla="*/ 27295 h 3193576"/>
              <a:gd name="connsiteX23" fmla="*/ 259308 w 600502"/>
              <a:gd name="connsiteY23" fmla="*/ 0 h 3193576"/>
              <a:gd name="connsiteX24" fmla="*/ 436728 w 600502"/>
              <a:gd name="connsiteY24" fmla="*/ 40943 h 3193576"/>
              <a:gd name="connsiteX25" fmla="*/ 464024 w 600502"/>
              <a:gd name="connsiteY25" fmla="*/ 95534 h 3193576"/>
              <a:gd name="connsiteX26" fmla="*/ 491320 w 600502"/>
              <a:gd name="connsiteY26" fmla="*/ 136477 h 3193576"/>
              <a:gd name="connsiteX27" fmla="*/ 518615 w 600502"/>
              <a:gd name="connsiteY27" fmla="*/ 218364 h 3193576"/>
              <a:gd name="connsiteX28" fmla="*/ 532263 w 600502"/>
              <a:gd name="connsiteY28" fmla="*/ 259307 h 3193576"/>
              <a:gd name="connsiteX29" fmla="*/ 545911 w 600502"/>
              <a:gd name="connsiteY29" fmla="*/ 382137 h 3193576"/>
              <a:gd name="connsiteX30" fmla="*/ 573206 w 600502"/>
              <a:gd name="connsiteY30" fmla="*/ 450376 h 3193576"/>
              <a:gd name="connsiteX31" fmla="*/ 586854 w 600502"/>
              <a:gd name="connsiteY31" fmla="*/ 723331 h 3193576"/>
              <a:gd name="connsiteX32" fmla="*/ 600502 w 600502"/>
              <a:gd name="connsiteY32" fmla="*/ 832513 h 3193576"/>
              <a:gd name="connsiteX33" fmla="*/ 573206 w 600502"/>
              <a:gd name="connsiteY33" fmla="*/ 1978925 h 3193576"/>
              <a:gd name="connsiteX34" fmla="*/ 559558 w 600502"/>
              <a:gd name="connsiteY34" fmla="*/ 2088107 h 3193576"/>
              <a:gd name="connsiteX35" fmla="*/ 532263 w 600502"/>
              <a:gd name="connsiteY35" fmla="*/ 2224585 h 3193576"/>
              <a:gd name="connsiteX36" fmla="*/ 491320 w 600502"/>
              <a:gd name="connsiteY36" fmla="*/ 2402006 h 3193576"/>
              <a:gd name="connsiteX37" fmla="*/ 491320 w 600502"/>
              <a:gd name="connsiteY37" fmla="*/ 2402006 h 3193576"/>
              <a:gd name="connsiteX38" fmla="*/ 477672 w 600502"/>
              <a:gd name="connsiteY38" fmla="*/ 2483892 h 3193576"/>
              <a:gd name="connsiteX39" fmla="*/ 423081 w 600502"/>
              <a:gd name="connsiteY39" fmla="*/ 2647665 h 3193576"/>
              <a:gd name="connsiteX40" fmla="*/ 409433 w 600502"/>
              <a:gd name="connsiteY40" fmla="*/ 2825086 h 31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0502" h="3193576">
                <a:moveTo>
                  <a:pt x="354842" y="3193576"/>
                </a:moveTo>
                <a:cubicBezTo>
                  <a:pt x="350293" y="3111689"/>
                  <a:pt x="357921" y="3028205"/>
                  <a:pt x="341194" y="2947916"/>
                </a:cubicBezTo>
                <a:cubicBezTo>
                  <a:pt x="334503" y="2915800"/>
                  <a:pt x="296977" y="2897151"/>
                  <a:pt x="286603" y="2866029"/>
                </a:cubicBezTo>
                <a:cubicBezTo>
                  <a:pt x="236827" y="2716705"/>
                  <a:pt x="316213" y="2942887"/>
                  <a:pt x="245660" y="2784143"/>
                </a:cubicBezTo>
                <a:cubicBezTo>
                  <a:pt x="230536" y="2750113"/>
                  <a:pt x="213540" y="2687370"/>
                  <a:pt x="204717" y="2647665"/>
                </a:cubicBezTo>
                <a:cubicBezTo>
                  <a:pt x="199685" y="2625021"/>
                  <a:pt x="199214" y="2601146"/>
                  <a:pt x="191069" y="2579426"/>
                </a:cubicBezTo>
                <a:cubicBezTo>
                  <a:pt x="185310" y="2564068"/>
                  <a:pt x="171109" y="2553154"/>
                  <a:pt x="163773" y="2538483"/>
                </a:cubicBezTo>
                <a:cubicBezTo>
                  <a:pt x="157339" y="2525616"/>
                  <a:pt x="153360" y="2511558"/>
                  <a:pt x="150125" y="2497540"/>
                </a:cubicBezTo>
                <a:cubicBezTo>
                  <a:pt x="139693" y="2452335"/>
                  <a:pt x="131928" y="2406555"/>
                  <a:pt x="122830" y="2361062"/>
                </a:cubicBezTo>
                <a:cubicBezTo>
                  <a:pt x="118281" y="2292823"/>
                  <a:pt x="113084" y="2224625"/>
                  <a:pt x="109182" y="2156346"/>
                </a:cubicBezTo>
                <a:cubicBezTo>
                  <a:pt x="103985" y="2065396"/>
                  <a:pt x="102799" y="1974200"/>
                  <a:pt x="95534" y="1883391"/>
                </a:cubicBezTo>
                <a:cubicBezTo>
                  <a:pt x="93684" y="1860268"/>
                  <a:pt x="85414" y="1838079"/>
                  <a:pt x="81887" y="1815152"/>
                </a:cubicBezTo>
                <a:cubicBezTo>
                  <a:pt x="56330" y="1649030"/>
                  <a:pt x="82035" y="1761153"/>
                  <a:pt x="54591" y="1651379"/>
                </a:cubicBezTo>
                <a:cubicBezTo>
                  <a:pt x="50042" y="1601337"/>
                  <a:pt x="47176" y="1551113"/>
                  <a:pt x="40943" y="1501253"/>
                </a:cubicBezTo>
                <a:cubicBezTo>
                  <a:pt x="28973" y="1405494"/>
                  <a:pt x="0" y="1214650"/>
                  <a:pt x="0" y="1214650"/>
                </a:cubicBezTo>
                <a:cubicBezTo>
                  <a:pt x="4549" y="1000835"/>
                  <a:pt x="5100" y="786898"/>
                  <a:pt x="13648" y="573206"/>
                </a:cubicBezTo>
                <a:cubicBezTo>
                  <a:pt x="14223" y="558831"/>
                  <a:pt x="24175" y="546306"/>
                  <a:pt x="27296" y="532262"/>
                </a:cubicBezTo>
                <a:cubicBezTo>
                  <a:pt x="64051" y="366863"/>
                  <a:pt x="13084" y="533953"/>
                  <a:pt x="68239" y="368489"/>
                </a:cubicBezTo>
                <a:lnTo>
                  <a:pt x="68239" y="368489"/>
                </a:lnTo>
                <a:cubicBezTo>
                  <a:pt x="88865" y="285986"/>
                  <a:pt x="75956" y="331691"/>
                  <a:pt x="109182" y="232012"/>
                </a:cubicBezTo>
                <a:cubicBezTo>
                  <a:pt x="113731" y="218364"/>
                  <a:pt x="114850" y="203038"/>
                  <a:pt x="122830" y="191068"/>
                </a:cubicBezTo>
                <a:cubicBezTo>
                  <a:pt x="131928" y="177420"/>
                  <a:pt x="143463" y="165114"/>
                  <a:pt x="150125" y="150125"/>
                </a:cubicBezTo>
                <a:cubicBezTo>
                  <a:pt x="190456" y="59380"/>
                  <a:pt x="152426" y="82242"/>
                  <a:pt x="218364" y="27295"/>
                </a:cubicBezTo>
                <a:cubicBezTo>
                  <a:pt x="230965" y="16794"/>
                  <a:pt x="245660" y="9098"/>
                  <a:pt x="259308" y="0"/>
                </a:cubicBezTo>
                <a:cubicBezTo>
                  <a:pt x="298217" y="4323"/>
                  <a:pt x="396723" y="938"/>
                  <a:pt x="436728" y="40943"/>
                </a:cubicBezTo>
                <a:cubicBezTo>
                  <a:pt x="451114" y="55329"/>
                  <a:pt x="453930" y="77870"/>
                  <a:pt x="464024" y="95534"/>
                </a:cubicBezTo>
                <a:cubicBezTo>
                  <a:pt x="472162" y="109775"/>
                  <a:pt x="482221" y="122829"/>
                  <a:pt x="491320" y="136477"/>
                </a:cubicBezTo>
                <a:lnTo>
                  <a:pt x="518615" y="218364"/>
                </a:lnTo>
                <a:lnTo>
                  <a:pt x="532263" y="259307"/>
                </a:lnTo>
                <a:cubicBezTo>
                  <a:pt x="536812" y="300250"/>
                  <a:pt x="537279" y="341856"/>
                  <a:pt x="545911" y="382137"/>
                </a:cubicBezTo>
                <a:cubicBezTo>
                  <a:pt x="551044" y="406092"/>
                  <a:pt x="570287" y="426052"/>
                  <a:pt x="573206" y="450376"/>
                </a:cubicBezTo>
                <a:cubicBezTo>
                  <a:pt x="584060" y="540826"/>
                  <a:pt x="580363" y="632464"/>
                  <a:pt x="586854" y="723331"/>
                </a:cubicBezTo>
                <a:cubicBezTo>
                  <a:pt x="589467" y="759915"/>
                  <a:pt x="595953" y="796119"/>
                  <a:pt x="600502" y="832513"/>
                </a:cubicBezTo>
                <a:cubicBezTo>
                  <a:pt x="591403" y="1214650"/>
                  <a:pt x="585664" y="1596882"/>
                  <a:pt x="573206" y="1978925"/>
                </a:cubicBezTo>
                <a:cubicBezTo>
                  <a:pt x="572011" y="2015583"/>
                  <a:pt x="564405" y="2051751"/>
                  <a:pt x="559558" y="2088107"/>
                </a:cubicBezTo>
                <a:cubicBezTo>
                  <a:pt x="545618" y="2192658"/>
                  <a:pt x="555305" y="2155460"/>
                  <a:pt x="532263" y="2224585"/>
                </a:cubicBezTo>
                <a:cubicBezTo>
                  <a:pt x="514546" y="2348602"/>
                  <a:pt x="528787" y="2289602"/>
                  <a:pt x="491320" y="2402006"/>
                </a:cubicBezTo>
                <a:lnTo>
                  <a:pt x="491320" y="2402006"/>
                </a:lnTo>
                <a:cubicBezTo>
                  <a:pt x="486771" y="2429301"/>
                  <a:pt x="484384" y="2457046"/>
                  <a:pt x="477672" y="2483892"/>
                </a:cubicBezTo>
                <a:cubicBezTo>
                  <a:pt x="477670" y="2483901"/>
                  <a:pt x="423083" y="2647655"/>
                  <a:pt x="423081" y="2647665"/>
                </a:cubicBezTo>
                <a:cubicBezTo>
                  <a:pt x="404198" y="2760963"/>
                  <a:pt x="409433" y="2701880"/>
                  <a:pt x="409433" y="282508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52536" y="4365104"/>
            <a:ext cx="7696200" cy="3657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Работа,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выкананая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сілай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цяжару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пры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руху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мячыка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па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гарызантальнай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паверхні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</a:rPr>
              <a:t>роўна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 нулю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68862" y="722600"/>
            <a:ext cx="50040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Калі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напрамак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сілы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якая дзейнічае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на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цела,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перпендыкулярны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напрамку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руху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то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работа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сілай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не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выконваецца,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работа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роўна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</a:rPr>
              <a:t>нулю.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3347864" cy="1773238"/>
          </a:xfrm>
          <a:prstGeom prst="rect">
            <a:avLst/>
          </a:prstGeo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9712" y="5805264"/>
            <a:ext cx="2089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А = 0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6870700" cy="1296144"/>
          </a:xfrm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працаваць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выконваючы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механічнай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24000"/>
            <a:ext cx="64706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цела рухаецца па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інэрцыі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выконваецца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бяссэнсавае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намаганне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ўлічваецца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ўзаемнае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размяшчэнне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сілы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напрамку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65" y="1196752"/>
            <a:ext cx="1575023" cy="15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502668" cy="15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36" y="4868862"/>
            <a:ext cx="1597677" cy="158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100712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РАБОТА=СІЛА·ШЛЯХ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178719" y="1535906"/>
            <a:ext cx="1143000" cy="642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000875" y="1285875"/>
            <a:ext cx="1143000" cy="928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964781" y="1821657"/>
            <a:ext cx="10715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3" y="2571750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A=Fs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2500313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A=-Fs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29438" y="2357438"/>
            <a:ext cx="1785937" cy="708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A=0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42"/>
          <p:cNvGrpSpPr>
            <a:grpSpLocks/>
          </p:cNvGrpSpPr>
          <p:nvPr/>
        </p:nvGrpSpPr>
        <p:grpSpPr bwMode="auto">
          <a:xfrm>
            <a:off x="6929438" y="4643438"/>
            <a:ext cx="1785937" cy="1360487"/>
            <a:chOff x="6929454" y="4357694"/>
            <a:chExt cx="1785950" cy="1360711"/>
          </a:xfrm>
        </p:grpSpPr>
        <p:sp>
          <p:nvSpPr>
            <p:cNvPr id="18492" name="TextBox 113"/>
            <p:cNvSpPr txBox="1">
              <a:spLocks noChangeArrowheads="1"/>
            </p:cNvSpPr>
            <p:nvPr/>
          </p:nvSpPr>
          <p:spPr bwMode="auto">
            <a:xfrm>
              <a:off x="7572396" y="4357694"/>
              <a:ext cx="6429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>
                  <a:latin typeface="Calibri" pitchFamily="34" charset="0"/>
                </a:rPr>
                <a:t>v</a:t>
              </a:r>
              <a:endParaRPr lang="ru-RU" sz="3600" b="1" i="1">
                <a:latin typeface="Calibri" pitchFamily="34" charset="0"/>
              </a:endParaRPr>
            </a:p>
          </p:txBody>
        </p:sp>
        <p:grpSp>
          <p:nvGrpSpPr>
            <p:cNvPr id="5" name="Группа 141"/>
            <p:cNvGrpSpPr>
              <a:grpSpLocks/>
            </p:cNvGrpSpPr>
            <p:nvPr/>
          </p:nvGrpSpPr>
          <p:grpSpPr bwMode="auto">
            <a:xfrm>
              <a:off x="6929454" y="4500570"/>
              <a:ext cx="1785950" cy="1217835"/>
              <a:chOff x="6929454" y="3500438"/>
              <a:chExt cx="1785950" cy="1217835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6929454" y="3714808"/>
                <a:ext cx="428628" cy="42869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7" name="Группа 127"/>
              <p:cNvGrpSpPr>
                <a:grpSpLocks/>
              </p:cNvGrpSpPr>
              <p:nvPr/>
            </p:nvGrpSpPr>
            <p:grpSpPr bwMode="auto">
              <a:xfrm>
                <a:off x="7143768" y="3500438"/>
                <a:ext cx="1571636" cy="1217835"/>
                <a:chOff x="7143768" y="3500438"/>
                <a:chExt cx="1571636" cy="1217835"/>
              </a:xfrm>
            </p:grpSpPr>
            <p:sp>
              <p:nvSpPr>
                <p:cNvPr id="105" name="Овал 104"/>
                <p:cNvSpPr/>
                <p:nvPr/>
              </p:nvSpPr>
              <p:spPr>
                <a:xfrm>
                  <a:off x="8286776" y="3714808"/>
                  <a:ext cx="428628" cy="428695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107" name="Прямая со стрелкой 106"/>
                <p:cNvCxnSpPr/>
                <p:nvPr/>
              </p:nvCxnSpPr>
              <p:spPr>
                <a:xfrm rot="5400000">
                  <a:off x="6823040" y="4249884"/>
                  <a:ext cx="643043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>
                  <a:endCxn id="105" idx="2"/>
                </p:cNvCxnSpPr>
                <p:nvPr/>
              </p:nvCxnSpPr>
              <p:spPr>
                <a:xfrm>
                  <a:off x="7143768" y="3929156"/>
                  <a:ext cx="1143008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 стрелкой 111"/>
                <p:cNvCxnSpPr/>
                <p:nvPr/>
              </p:nvCxnSpPr>
              <p:spPr>
                <a:xfrm>
                  <a:off x="7572396" y="3929156"/>
                  <a:ext cx="569917" cy="15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00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7215206" y="4071942"/>
                  <a:ext cx="28575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F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  <p:cxnSp>
              <p:nvCxnSpPr>
                <p:cNvPr id="120" name="Прямая со стрелкой 119"/>
                <p:cNvCxnSpPr/>
                <p:nvPr/>
              </p:nvCxnSpPr>
              <p:spPr>
                <a:xfrm>
                  <a:off x="7715272" y="3500461"/>
                  <a:ext cx="214315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 стрелкой 125"/>
                <p:cNvCxnSpPr/>
                <p:nvPr/>
              </p:nvCxnSpPr>
              <p:spPr>
                <a:xfrm>
                  <a:off x="7358083" y="4214953"/>
                  <a:ext cx="214313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Группа 128"/>
          <p:cNvGrpSpPr>
            <a:grpSpLocks/>
          </p:cNvGrpSpPr>
          <p:nvPr/>
        </p:nvGrpSpPr>
        <p:grpSpPr bwMode="auto">
          <a:xfrm>
            <a:off x="3500438" y="4786313"/>
            <a:ext cx="2643187" cy="1216025"/>
            <a:chOff x="3428992" y="4714884"/>
            <a:chExt cx="2643206" cy="1215240"/>
          </a:xfrm>
        </p:grpSpPr>
        <p:grpSp>
          <p:nvGrpSpPr>
            <p:cNvPr id="10" name="Группа 102"/>
            <p:cNvGrpSpPr>
              <a:grpSpLocks/>
            </p:cNvGrpSpPr>
            <p:nvPr/>
          </p:nvGrpSpPr>
          <p:grpSpPr bwMode="auto">
            <a:xfrm>
              <a:off x="3428992" y="4714884"/>
              <a:ext cx="2643206" cy="1215240"/>
              <a:chOff x="3428992" y="3286124"/>
              <a:chExt cx="2643206" cy="1215240"/>
            </a:xfrm>
          </p:grpSpPr>
          <p:grpSp>
            <p:nvGrpSpPr>
              <p:cNvPr id="11" name="Группа 98"/>
              <p:cNvGrpSpPr>
                <a:grpSpLocks/>
              </p:cNvGrpSpPr>
              <p:nvPr/>
            </p:nvGrpSpPr>
            <p:grpSpPr bwMode="auto">
              <a:xfrm>
                <a:off x="3500430" y="3286124"/>
                <a:ext cx="2571768" cy="1215240"/>
                <a:chOff x="3571868" y="3429000"/>
                <a:chExt cx="2571768" cy="1215240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786183" y="4285697"/>
                  <a:ext cx="2357453" cy="1586"/>
                </a:xfrm>
                <a:prstGeom prst="line">
                  <a:avLst/>
                </a:prstGeom>
                <a:ln w="3810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4929190" y="3429000"/>
                  <a:ext cx="64294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i="1">
                      <a:latin typeface="Calibri" pitchFamily="34" charset="0"/>
                    </a:rPr>
                    <a:t>v</a:t>
                  </a:r>
                  <a:endParaRPr lang="ru-RU" sz="3600" b="1" i="1">
                    <a:latin typeface="Calibri" pitchFamily="34" charset="0"/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3786183" y="3857348"/>
                  <a:ext cx="428628" cy="428348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643571" y="3857348"/>
                  <a:ext cx="428628" cy="428348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32" name="Прямая соединительная линия 31"/>
                <p:cNvCxnSpPr>
                  <a:stCxn id="24" idx="6"/>
                  <a:endCxn id="25" idx="2"/>
                </p:cNvCxnSpPr>
                <p:nvPr/>
              </p:nvCxnSpPr>
              <p:spPr>
                <a:xfrm>
                  <a:off x="4214811" y="4071522"/>
                  <a:ext cx="142876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>
                  <a:stCxn id="24" idx="4"/>
                </p:cNvCxnSpPr>
                <p:nvPr/>
              </p:nvCxnSpPr>
              <p:spPr>
                <a:xfrm rot="5400000">
                  <a:off x="3820431" y="4464175"/>
                  <a:ext cx="358543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5680199" y="4463381"/>
                  <a:ext cx="35695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 стрелкой 46"/>
                <p:cNvCxnSpPr/>
                <p:nvPr/>
              </p:nvCxnSpPr>
              <p:spPr>
                <a:xfrm>
                  <a:off x="5072067" y="3571783"/>
                  <a:ext cx="142876" cy="15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9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4786314" y="4214818"/>
                  <a:ext cx="35719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>
                      <a:latin typeface="Calibri" pitchFamily="34" charset="0"/>
                    </a:rPr>
                    <a:t>s</a:t>
                  </a:r>
                  <a:endParaRPr lang="ru-RU" sz="2000" b="1">
                    <a:latin typeface="Calibri" pitchFamily="34" charset="0"/>
                  </a:endParaRPr>
                </a:p>
              </p:txBody>
            </p:sp>
            <p:cxnSp>
              <p:nvCxnSpPr>
                <p:cNvPr id="82" name="Прямая со стрелкой 81"/>
                <p:cNvCxnSpPr>
                  <a:endCxn id="18481" idx="2"/>
                </p:cNvCxnSpPr>
                <p:nvPr/>
              </p:nvCxnSpPr>
              <p:spPr>
                <a:xfrm>
                  <a:off x="4786315" y="4071522"/>
                  <a:ext cx="465140" cy="31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3571868" y="3429000"/>
                  <a:ext cx="28575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>
                      <a:latin typeface="Calibri" pitchFamily="34" charset="0"/>
                    </a:rPr>
                    <a:t>F</a:t>
                  </a:r>
                  <a:endParaRPr lang="ru-RU" sz="3600" b="1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00" name="Прямая со стрелкой 99"/>
              <p:cNvCxnSpPr/>
              <p:nvPr/>
            </p:nvCxnSpPr>
            <p:spPr>
              <a:xfrm rot="10800000">
                <a:off x="3428992" y="3928646"/>
                <a:ext cx="428628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 стрелкой 44"/>
            <p:cNvCxnSpPr/>
            <p:nvPr/>
          </p:nvCxnSpPr>
          <p:spPr>
            <a:xfrm>
              <a:off x="3643306" y="4786275"/>
              <a:ext cx="142876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36"/>
          <p:cNvGrpSpPr>
            <a:grpSpLocks/>
          </p:cNvGrpSpPr>
          <p:nvPr/>
        </p:nvGrpSpPr>
        <p:grpSpPr bwMode="auto">
          <a:xfrm>
            <a:off x="357188" y="4786313"/>
            <a:ext cx="2357437" cy="1216024"/>
            <a:chOff x="3357554" y="3571876"/>
            <a:chExt cx="2357454" cy="1215239"/>
          </a:xfrm>
        </p:grpSpPr>
        <p:grpSp>
          <p:nvGrpSpPr>
            <p:cNvPr id="13" name="Группа 135"/>
            <p:cNvGrpSpPr>
              <a:grpSpLocks/>
            </p:cNvGrpSpPr>
            <p:nvPr/>
          </p:nvGrpSpPr>
          <p:grpSpPr bwMode="auto">
            <a:xfrm>
              <a:off x="3357554" y="3571876"/>
              <a:ext cx="2357454" cy="1215239"/>
              <a:chOff x="571472" y="3286124"/>
              <a:chExt cx="2357454" cy="1215239"/>
            </a:xfrm>
          </p:grpSpPr>
          <p:sp>
            <p:nvSpPr>
              <p:cNvPr id="18459" name="TextBox 41"/>
              <p:cNvSpPr txBox="1">
                <a:spLocks noChangeArrowheads="1"/>
              </p:cNvSpPr>
              <p:nvPr/>
            </p:nvSpPr>
            <p:spPr bwMode="auto">
              <a:xfrm>
                <a:off x="1428728" y="4071942"/>
                <a:ext cx="35719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s</a:t>
                </a:r>
                <a:endParaRPr lang="ru-RU" sz="2000" b="1">
                  <a:latin typeface="Calibri" pitchFamily="34" charset="0"/>
                </a:endParaRPr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71472" y="4142821"/>
                <a:ext cx="2357454" cy="1586"/>
              </a:xfrm>
              <a:prstGeom prst="line">
                <a:avLst/>
              </a:prstGeom>
              <a:ln w="381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4"/>
              <p:cNvGrpSpPr>
                <a:grpSpLocks/>
              </p:cNvGrpSpPr>
              <p:nvPr/>
            </p:nvGrpSpPr>
            <p:grpSpPr bwMode="auto">
              <a:xfrm>
                <a:off x="642910" y="3286124"/>
                <a:ext cx="2286016" cy="1215239"/>
                <a:chOff x="642910" y="3286124"/>
                <a:chExt cx="2286016" cy="1215239"/>
              </a:xfrm>
            </p:grpSpPr>
            <p:grpSp>
              <p:nvGrpSpPr>
                <p:cNvPr id="15" name="Группа 133"/>
                <p:cNvGrpSpPr>
                  <a:grpSpLocks/>
                </p:cNvGrpSpPr>
                <p:nvPr/>
              </p:nvGrpSpPr>
              <p:grpSpPr bwMode="auto">
                <a:xfrm>
                  <a:off x="642910" y="3286124"/>
                  <a:ext cx="2286016" cy="1215239"/>
                  <a:chOff x="642910" y="3286124"/>
                  <a:chExt cx="2286016" cy="1215239"/>
                </a:xfrm>
              </p:grpSpPr>
              <p:sp>
                <p:nvSpPr>
                  <p:cNvPr id="18464" name="Text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5918" y="3286124"/>
                    <a:ext cx="57150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3600" b="1" i="1">
                        <a:latin typeface="Calibri" pitchFamily="34" charset="0"/>
                      </a:rPr>
                      <a:t>v</a:t>
                    </a:r>
                    <a:endParaRPr lang="ru-RU" sz="3600" b="1" i="1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9" name="Группа 132"/>
                  <p:cNvGrpSpPr>
                    <a:grpSpLocks/>
                  </p:cNvGrpSpPr>
                  <p:nvPr/>
                </p:nvGrpSpPr>
                <p:grpSpPr bwMode="auto">
                  <a:xfrm>
                    <a:off x="642910" y="3286124"/>
                    <a:ext cx="2286016" cy="1215239"/>
                    <a:chOff x="642910" y="3286124"/>
                    <a:chExt cx="2286016" cy="1215239"/>
                  </a:xfrm>
                </p:grpSpPr>
                <p:sp>
                  <p:nvSpPr>
                    <p:cNvPr id="18466" name="Text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00" y="3286124"/>
                      <a:ext cx="642942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3600" b="1">
                          <a:latin typeface="Calibri" pitchFamily="34" charset="0"/>
                        </a:rPr>
                        <a:t>F</a:t>
                      </a:r>
                      <a:endParaRPr lang="ru-RU" sz="3600" b="1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20" name="Группа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910" y="3428907"/>
                      <a:ext cx="2286016" cy="1072456"/>
                      <a:chOff x="428596" y="3428907"/>
                      <a:chExt cx="2286016" cy="1072456"/>
                    </a:xfrm>
                  </p:grpSpPr>
                  <p:sp>
                    <p:nvSpPr>
                      <p:cNvPr id="64" name="Овал 63"/>
                      <p:cNvSpPr/>
                      <p:nvPr/>
                    </p:nvSpPr>
                    <p:spPr>
                      <a:xfrm>
                        <a:off x="428596" y="3714473"/>
                        <a:ext cx="428628" cy="428348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65" name="Овал 64"/>
                      <p:cNvSpPr/>
                      <p:nvPr/>
                    </p:nvSpPr>
                    <p:spPr>
                      <a:xfrm>
                        <a:off x="2285984" y="3714473"/>
                        <a:ext cx="428628" cy="428348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/>
                      </a:p>
                    </p:txBody>
                  </p:sp>
                  <p:cxnSp>
                    <p:nvCxnSpPr>
                      <p:cNvPr id="67" name="Прямая соединительная линия 66"/>
                      <p:cNvCxnSpPr>
                        <a:stCxn id="64" idx="4"/>
                      </p:cNvCxnSpPr>
                      <p:nvPr/>
                    </p:nvCxnSpPr>
                    <p:spPr>
                      <a:xfrm rot="5400000">
                        <a:off x="464432" y="4321297"/>
                        <a:ext cx="356957" cy="317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Прямая соединительная линия 67"/>
                      <p:cNvCxnSpPr/>
                      <p:nvPr/>
                    </p:nvCxnSpPr>
                    <p:spPr>
                      <a:xfrm rot="5400000">
                        <a:off x="2322614" y="4320505"/>
                        <a:ext cx="356956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Прямая со стрелкой 69"/>
                      <p:cNvCxnSpPr/>
                      <p:nvPr/>
                    </p:nvCxnSpPr>
                    <p:spPr>
                      <a:xfrm>
                        <a:off x="928663" y="3428907"/>
                        <a:ext cx="142876" cy="158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Прямая со стрелкой 70"/>
                      <p:cNvCxnSpPr/>
                      <p:nvPr/>
                    </p:nvCxnSpPr>
                    <p:spPr>
                      <a:xfrm>
                        <a:off x="1714480" y="3428907"/>
                        <a:ext cx="142876" cy="158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Прямая соединительная линия 65"/>
                      <p:cNvCxnSpPr>
                        <a:endCxn id="65" idx="2"/>
                      </p:cNvCxnSpPr>
                      <p:nvPr/>
                    </p:nvCxnSpPr>
                    <p:spPr>
                      <a:xfrm>
                        <a:off x="1142976" y="3928646"/>
                        <a:ext cx="1143008" cy="158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857225" y="3928646"/>
                  <a:ext cx="571504" cy="15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Прямая со стрелкой 29"/>
            <p:cNvCxnSpPr/>
            <p:nvPr/>
          </p:nvCxnSpPr>
          <p:spPr>
            <a:xfrm>
              <a:off x="4572000" y="4214398"/>
              <a:ext cx="50006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251520" y="3573016"/>
            <a:ext cx="26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</a:rPr>
              <a:t>Дадатная</a:t>
            </a:r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А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&gt;0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3275856" y="3573016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</a:rPr>
              <a:t>Адмоўная</a:t>
            </a:r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</a:rPr>
              <a:t>  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работа</a:t>
            </a:r>
            <a:endParaRPr lang="en-US" sz="2400" b="1" dirty="0">
              <a:solidFill>
                <a:srgbClr val="0066FF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A&lt;0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6228184" y="3717032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Работа </a:t>
            </a:r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</a:rPr>
              <a:t>роўна</a:t>
            </a:r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</a:rPr>
              <a:t>нулю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0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454" name="Рисунок 76" descr="raznoe14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Рисунок 79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255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Рисунок 80" descr="lines_hor_ani_2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3357563"/>
            <a:ext cx="5759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Прямая со стрелкой 72"/>
          <p:cNvCxnSpPr/>
          <p:nvPr/>
        </p:nvCxnSpPr>
        <p:spPr bwMode="auto">
          <a:xfrm>
            <a:off x="611560" y="5877272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>
            <a:off x="3995936" y="5877272"/>
            <a:ext cx="18722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75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560" y="0"/>
            <a:ext cx="76327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Работа </a:t>
            </a:r>
            <a:r>
              <a:rPr lang="ru-RU" sz="2800" b="1" dirty="0" err="1" smtClean="0">
                <a:solidFill>
                  <a:schemeClr val="bg1"/>
                </a:solidFill>
              </a:rPr>
              <a:t>сілы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цяжару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а) </a:t>
            </a:r>
            <a:r>
              <a:rPr lang="ru-RU" sz="2800" dirty="0" smtClean="0">
                <a:solidFill>
                  <a:srgbClr val="FFFF00"/>
                </a:solidFill>
              </a:rPr>
              <a:t>калі цела рухаецца </a:t>
            </a:r>
            <a:r>
              <a:rPr lang="ru-RU" sz="2800" dirty="0" err="1" smtClean="0">
                <a:solidFill>
                  <a:srgbClr val="FFFF00"/>
                </a:solidFill>
              </a:rPr>
              <a:t>ўверх</a:t>
            </a:r>
            <a:r>
              <a:rPr lang="ru-RU" sz="2800" dirty="0">
                <a:solidFill>
                  <a:srgbClr val="FFFF00"/>
                </a:solidFill>
              </a:rPr>
              <a:t>, то </a:t>
            </a:r>
            <a:r>
              <a:rPr lang="ru-RU" sz="2800" dirty="0" smtClean="0">
                <a:solidFill>
                  <a:srgbClr val="FFFF00"/>
                </a:solidFill>
              </a:rPr>
              <a:t>А&lt;0.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б)калі цела рухаецца </a:t>
            </a:r>
            <a:r>
              <a:rPr lang="ru-RU" sz="2800" dirty="0" err="1" smtClean="0">
                <a:solidFill>
                  <a:srgbClr val="FFFF00"/>
                </a:solidFill>
              </a:rPr>
              <a:t>ўніз</a:t>
            </a:r>
            <a:r>
              <a:rPr lang="ru-RU" sz="2800" dirty="0">
                <a:solidFill>
                  <a:srgbClr val="FFFF00"/>
                </a:solidFill>
              </a:rPr>
              <a:t>, то А&gt;0.</a:t>
            </a:r>
          </a:p>
          <a:p>
            <a:pPr eaLnBrk="0" hangingPunct="0">
              <a:spcBef>
                <a:spcPct val="50000"/>
              </a:spcBef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315" name="Picture 3" descr="Знак механическ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200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19872" y="5301208"/>
            <a:ext cx="33123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A = - F s</a:t>
            </a:r>
            <a:endParaRPr lang="ru-RU" sz="4000" b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344816" cy="2118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Калі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рух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ц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ела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адбываецца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ў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напрамку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процілегламу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напрамку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прыкладзенай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сілы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напрыклад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сілы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трэння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слізгання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то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гэта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сіла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выконвае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66FFFF"/>
                </a:solidFill>
                <a:latin typeface="Times New Roman" pitchFamily="18" charset="0"/>
              </a:rPr>
              <a:t>адмоўную</a:t>
            </a:r>
            <a:r>
              <a:rPr lang="ru-RU" sz="2800" b="1" i="1" dirty="0" smtClean="0">
                <a:solidFill>
                  <a:srgbClr val="66FFFF"/>
                </a:solidFill>
                <a:latin typeface="Times New Roman" pitchFamily="18" charset="0"/>
              </a:rPr>
              <a:t> работу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528" y="548680"/>
            <a:ext cx="83518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Калі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напрамак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сілы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супадае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напрамкам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руху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ц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ела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</a:rPr>
              <a:t>, то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дадзенае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 цела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выконвае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</a:rPr>
              <a:t>дадатную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</a:rPr>
              <a:t>работу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43808" y="5733256"/>
            <a:ext cx="288032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</a:rPr>
              <a:t>A = F s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1"/>
            <a:ext cx="86409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279" y="0"/>
            <a:ext cx="5533887" cy="923330"/>
          </a:xfrm>
          <a:prstGeom prst="rect">
            <a:avLst/>
          </a:prstGeom>
          <a:noFill/>
          <a:effectLst>
            <a:outerShdw blurRad="152400" dist="25400" dir="3600000" algn="ctr" rotWithShape="0">
              <a:srgbClr val="000000">
                <a:alpha val="59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chemeClr val="bg1"/>
                </a:solidFill>
              </a:rPr>
              <a:t>Работа 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</a:rPr>
              <a:t>сілы</a:t>
            </a:r>
            <a:r>
              <a:rPr lang="en-US" sz="5400" b="1" spc="50" dirty="0" smtClean="0">
                <a:ln w="11430"/>
                <a:solidFill>
                  <a:schemeClr val="bg1"/>
                </a:solidFill>
              </a:rPr>
              <a:t> </a:t>
            </a:r>
            <a:endParaRPr lang="ru-RU" sz="5400" b="1" cap="none" spc="50" dirty="0">
              <a:ln w="11430"/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060848"/>
            <a:ext cx="9144000" cy="100133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B2B2B2"/>
              </a:gs>
              <a:gs pos="100000">
                <a:srgbClr val="EAEAE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600" b="1">
              <a:latin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-360000" y="2714620"/>
            <a:ext cx="1028704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45"/>
          <p:cNvGrpSpPr/>
          <p:nvPr/>
        </p:nvGrpSpPr>
        <p:grpSpPr>
          <a:xfrm>
            <a:off x="1214414" y="3071810"/>
            <a:ext cx="5808702" cy="296864"/>
            <a:chOff x="1785918" y="3571876"/>
            <a:chExt cx="5808702" cy="296864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1785918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8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9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15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1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21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2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Группа 26"/>
            <p:cNvGrpSpPr/>
            <p:nvPr/>
          </p:nvGrpSpPr>
          <p:grpSpPr>
            <a:xfrm>
              <a:off x="4714876" y="3571876"/>
              <a:ext cx="2879744" cy="296864"/>
              <a:chOff x="2214546" y="3857628"/>
              <a:chExt cx="2879744" cy="296864"/>
            </a:xfrm>
          </p:grpSpPr>
          <p:grpSp>
            <p:nvGrpSpPr>
              <p:cNvPr id="27" name="Group 112"/>
              <p:cNvGrpSpPr>
                <a:grpSpLocks/>
              </p:cNvGrpSpPr>
              <p:nvPr/>
            </p:nvGrpSpPr>
            <p:grpSpPr bwMode="auto">
              <a:xfrm>
                <a:off x="2214546" y="3857628"/>
                <a:ext cx="685800" cy="222250"/>
                <a:chOff x="2199" y="3091"/>
                <a:chExt cx="432" cy="140"/>
              </a:xfrm>
            </p:grpSpPr>
            <p:sp>
              <p:nvSpPr>
                <p:cNvPr id="44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131"/>
              <p:cNvGrpSpPr>
                <a:grpSpLocks/>
              </p:cNvGrpSpPr>
              <p:nvPr/>
            </p:nvGrpSpPr>
            <p:grpSpPr bwMode="auto">
              <a:xfrm>
                <a:off x="2857488" y="4071942"/>
                <a:ext cx="165100" cy="82550"/>
                <a:chOff x="2199" y="3091"/>
                <a:chExt cx="432" cy="140"/>
              </a:xfrm>
            </p:grpSpPr>
            <p:sp>
              <p:nvSpPr>
                <p:cNvPr id="42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131"/>
              <p:cNvGrpSpPr>
                <a:grpSpLocks/>
              </p:cNvGrpSpPr>
              <p:nvPr/>
            </p:nvGrpSpPr>
            <p:grpSpPr bwMode="auto">
              <a:xfrm>
                <a:off x="3143240" y="3929066"/>
                <a:ext cx="165100" cy="82550"/>
                <a:chOff x="2199" y="3091"/>
                <a:chExt cx="432" cy="140"/>
              </a:xfrm>
            </p:grpSpPr>
            <p:sp>
              <p:nvSpPr>
                <p:cNvPr id="40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112"/>
              <p:cNvGrpSpPr>
                <a:grpSpLocks/>
              </p:cNvGrpSpPr>
              <p:nvPr/>
            </p:nvGrpSpPr>
            <p:grpSpPr bwMode="auto">
              <a:xfrm>
                <a:off x="3214678" y="3929066"/>
                <a:ext cx="685800" cy="222250"/>
                <a:chOff x="2199" y="3091"/>
                <a:chExt cx="432" cy="140"/>
              </a:xfrm>
            </p:grpSpPr>
            <p:sp>
              <p:nvSpPr>
                <p:cNvPr id="38" name="Freeform 113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114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131"/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165100" cy="82550"/>
                <a:chOff x="2199" y="3091"/>
                <a:chExt cx="432" cy="140"/>
              </a:xfrm>
            </p:grpSpPr>
            <p:sp>
              <p:nvSpPr>
                <p:cNvPr id="36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131"/>
              <p:cNvGrpSpPr>
                <a:grpSpLocks/>
              </p:cNvGrpSpPr>
              <p:nvPr/>
            </p:nvGrpSpPr>
            <p:grpSpPr bwMode="auto">
              <a:xfrm>
                <a:off x="4929190" y="3929066"/>
                <a:ext cx="165100" cy="82550"/>
                <a:chOff x="2199" y="3091"/>
                <a:chExt cx="432" cy="140"/>
              </a:xfrm>
            </p:grpSpPr>
            <p:sp>
              <p:nvSpPr>
                <p:cNvPr id="34" name="Freeform 132"/>
                <p:cNvSpPr>
                  <a:spLocks/>
                </p:cNvSpPr>
                <p:nvPr/>
              </p:nvSpPr>
              <p:spPr bwMode="auto">
                <a:xfrm>
                  <a:off x="2199" y="3091"/>
                  <a:ext cx="204" cy="140"/>
                </a:xfrm>
                <a:custGeom>
                  <a:avLst/>
                  <a:gdLst/>
                  <a:ahLst/>
                  <a:cxnLst>
                    <a:cxn ang="0">
                      <a:pos x="17" y="157"/>
                    </a:cxn>
                    <a:cxn ang="0">
                      <a:pos x="225" y="13"/>
                    </a:cxn>
                    <a:cxn ang="0">
                      <a:pos x="353" y="77"/>
                    </a:cxn>
                    <a:cxn ang="0">
                      <a:pos x="241" y="117"/>
                    </a:cxn>
                    <a:cxn ang="0">
                      <a:pos x="121" y="221"/>
                    </a:cxn>
                    <a:cxn ang="0">
                      <a:pos x="17" y="157"/>
                    </a:cxn>
                  </a:cxnLst>
                  <a:rect l="0" t="0" r="r" b="b"/>
                  <a:pathLst>
                    <a:path w="356" h="228">
                      <a:moveTo>
                        <a:pt x="17" y="157"/>
                      </a:moveTo>
                      <a:cubicBezTo>
                        <a:pt x="34" y="122"/>
                        <a:pt x="169" y="26"/>
                        <a:pt x="225" y="13"/>
                      </a:cubicBezTo>
                      <a:cubicBezTo>
                        <a:pt x="281" y="0"/>
                        <a:pt x="350" y="60"/>
                        <a:pt x="353" y="77"/>
                      </a:cubicBezTo>
                      <a:cubicBezTo>
                        <a:pt x="356" y="94"/>
                        <a:pt x="280" y="93"/>
                        <a:pt x="241" y="117"/>
                      </a:cubicBezTo>
                      <a:cubicBezTo>
                        <a:pt x="202" y="141"/>
                        <a:pt x="154" y="214"/>
                        <a:pt x="121" y="221"/>
                      </a:cubicBezTo>
                      <a:cubicBezTo>
                        <a:pt x="88" y="228"/>
                        <a:pt x="0" y="192"/>
                        <a:pt x="17" y="157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33"/>
                <p:cNvSpPr>
                  <a:spLocks/>
                </p:cNvSpPr>
                <p:nvPr/>
              </p:nvSpPr>
              <p:spPr bwMode="auto">
                <a:xfrm>
                  <a:off x="2420" y="3092"/>
                  <a:ext cx="211" cy="119"/>
                </a:xfrm>
                <a:custGeom>
                  <a:avLst/>
                  <a:gdLst/>
                  <a:ahLst/>
                  <a:cxnLst>
                    <a:cxn ang="0">
                      <a:pos x="67" y="19"/>
                    </a:cxn>
                    <a:cxn ang="0">
                      <a:pos x="19" y="139"/>
                    </a:cxn>
                    <a:cxn ang="0">
                      <a:pos x="179" y="131"/>
                    </a:cxn>
                    <a:cxn ang="0">
                      <a:pos x="315" y="131"/>
                    </a:cxn>
                    <a:cxn ang="0">
                      <a:pos x="267" y="51"/>
                    </a:cxn>
                    <a:cxn ang="0">
                      <a:pos x="203" y="27"/>
                    </a:cxn>
                    <a:cxn ang="0">
                      <a:pos x="67" y="19"/>
                    </a:cxn>
                  </a:cxnLst>
                  <a:rect l="0" t="0" r="r" b="b"/>
                  <a:pathLst>
                    <a:path w="330" h="158">
                      <a:moveTo>
                        <a:pt x="67" y="19"/>
                      </a:moveTo>
                      <a:cubicBezTo>
                        <a:pt x="36" y="38"/>
                        <a:pt x="0" y="120"/>
                        <a:pt x="19" y="139"/>
                      </a:cubicBezTo>
                      <a:cubicBezTo>
                        <a:pt x="38" y="158"/>
                        <a:pt x="130" y="132"/>
                        <a:pt x="179" y="131"/>
                      </a:cubicBezTo>
                      <a:cubicBezTo>
                        <a:pt x="228" y="130"/>
                        <a:pt x="300" y="144"/>
                        <a:pt x="315" y="131"/>
                      </a:cubicBezTo>
                      <a:cubicBezTo>
                        <a:pt x="330" y="118"/>
                        <a:pt x="286" y="68"/>
                        <a:pt x="267" y="51"/>
                      </a:cubicBezTo>
                      <a:cubicBezTo>
                        <a:pt x="248" y="34"/>
                        <a:pt x="234" y="30"/>
                        <a:pt x="203" y="27"/>
                      </a:cubicBezTo>
                      <a:cubicBezTo>
                        <a:pt x="172" y="24"/>
                        <a:pt x="98" y="0"/>
                        <a:pt x="67" y="19"/>
                      </a:cubicBezTo>
                      <a:close/>
                    </a:path>
                  </a:pathLst>
                </a:custGeom>
                <a:solidFill>
                  <a:srgbClr val="777777"/>
                </a:solidFill>
                <a:ln w="31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" name="Группа 61"/>
          <p:cNvGrpSpPr/>
          <p:nvPr/>
        </p:nvGrpSpPr>
        <p:grpSpPr>
          <a:xfrm>
            <a:off x="-3713163" y="642918"/>
            <a:ext cx="3713163" cy="2927363"/>
            <a:chOff x="0" y="642918"/>
            <a:chExt cx="3713163" cy="2927363"/>
          </a:xfrm>
        </p:grpSpPr>
        <p:pic>
          <p:nvPicPr>
            <p:cNvPr id="3" name="Рисунок 2" descr="dumptruck_constructio_ac_h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14282" y="1285860"/>
              <a:ext cx="2928926" cy="1651647"/>
            </a:xfrm>
            <a:prstGeom prst="rect">
              <a:avLst/>
            </a:prstGeom>
          </p:spPr>
        </p:pic>
        <p:sp>
          <p:nvSpPr>
            <p:cNvPr id="47" name="Стрелка вверх 46"/>
            <p:cNvSpPr/>
            <p:nvPr/>
          </p:nvSpPr>
          <p:spPr>
            <a:xfrm>
              <a:off x="1571604" y="928670"/>
              <a:ext cx="142876" cy="1000132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верх 47"/>
            <p:cNvSpPr/>
            <p:nvPr/>
          </p:nvSpPr>
          <p:spPr>
            <a:xfrm flipV="1">
              <a:off x="1571604" y="2000240"/>
              <a:ext cx="133352" cy="108000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/>
            <p:cNvSpPr/>
            <p:nvPr/>
          </p:nvSpPr>
          <p:spPr>
            <a:xfrm>
              <a:off x="1714480" y="1908000"/>
              <a:ext cx="1428760" cy="14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лево 50"/>
            <p:cNvSpPr/>
            <p:nvPr/>
          </p:nvSpPr>
          <p:spPr>
            <a:xfrm>
              <a:off x="214282" y="1928802"/>
              <a:ext cx="1357322" cy="142876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530000" y="1872000"/>
              <a:ext cx="214314" cy="21431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1071538" y="642918"/>
            <a:ext cx="517528" cy="877976"/>
          </p:xfrm>
          <a:graphic>
            <a:graphicData uri="http://schemas.openxmlformats.org/presentationml/2006/ole">
              <p:oleObj spid="_x0000_s140406" name="Формула" r:id="rId4" imgW="177646" imgH="279158" progId="Equation.3">
                <p:embed/>
              </p:oleObj>
            </a:graphicData>
          </a:graphic>
        </p:graphicFrame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3232150" y="1090613"/>
            <a:ext cx="481013" cy="838200"/>
          </p:xfrm>
          <a:graphic>
            <a:graphicData uri="http://schemas.openxmlformats.org/presentationml/2006/ole">
              <p:oleObj spid="_x0000_s140407" name="Формула" r:id="rId5" imgW="164885" imgH="266353" progId="Equation.3">
                <p:embed/>
              </p:oleObj>
            </a:graphicData>
          </a:graphic>
        </p:graphicFrame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1785918" y="2571744"/>
            <a:ext cx="998537" cy="998537"/>
          </p:xfrm>
          <a:graphic>
            <a:graphicData uri="http://schemas.openxmlformats.org/presentationml/2006/ole">
              <p:oleObj spid="_x0000_s140408" name="Формула" r:id="rId6" imgW="342603" imgH="317225" progId="Equation.3">
                <p:embed/>
              </p:oleObj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0" y="2143116"/>
            <a:ext cx="776288" cy="1038225"/>
          </p:xfrm>
          <a:graphic>
            <a:graphicData uri="http://schemas.openxmlformats.org/presentationml/2006/ole">
              <p:oleObj spid="_x0000_s140409" name="Формула" r:id="rId7" imgW="266584" imgH="330057" progId="Equation.3">
                <p:embed/>
              </p:oleObj>
            </a:graphicData>
          </a:graphic>
        </p:graphicFrame>
      </p:grp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765267"/>
              </p:ext>
            </p:extLst>
          </p:nvPr>
        </p:nvGraphicFramePr>
        <p:xfrm>
          <a:off x="3383360" y="3749647"/>
          <a:ext cx="5760640" cy="310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4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5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Сіла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Работа </a:t>
                      </a:r>
                      <a:r>
                        <a:rPr lang="ru-RU" sz="2400" dirty="0" err="1" smtClean="0"/>
                        <a:t>сілы</a:t>
                      </a:r>
                      <a:r>
                        <a:rPr lang="ru-RU" sz="2400" dirty="0" smtClean="0"/>
                        <a:t>, А</a:t>
                      </a:r>
                      <a:endParaRPr lang="ru-RU" sz="2400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&gt;0</a:t>
                      </a:r>
                      <a:endParaRPr lang="ru-RU" sz="2800" b="1" i="0" dirty="0"/>
                    </a:p>
                  </a:txBody>
                  <a:tcPr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цяж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тр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Раўнадзейная</a:t>
                      </a:r>
                      <a:endParaRPr lang="ru-RU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6516216" y="4293096"/>
            <a:ext cx="2627784" cy="2564904"/>
          </a:xfrm>
          <a:prstGeom prst="rect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353288" y="260648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65716" y="26064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21682" y="260648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·S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3500438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Запоўніце</a:t>
            </a:r>
            <a:r>
              <a:rPr lang="ru-RU" sz="3200" dirty="0" smtClean="0">
                <a:solidFill>
                  <a:schemeClr val="bg1"/>
                </a:solidFill>
              </a:rPr>
              <a:t> правую </a:t>
            </a:r>
            <a:r>
              <a:rPr lang="ru-RU" sz="3200" dirty="0" err="1" smtClean="0">
                <a:solidFill>
                  <a:schemeClr val="bg1"/>
                </a:solidFill>
              </a:rPr>
              <a:t>частку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табліцы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велічынёй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кожнай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сілы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834" y="5934670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sym typeface="Symbol"/>
              </a:rPr>
              <a:t>=</a:t>
            </a:r>
            <a:r>
              <a:rPr lang="ru-RU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l-GR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ο</a:t>
            </a:r>
            <a:r>
              <a:rPr lang="en-US" sz="54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nst</a:t>
            </a:r>
            <a:endParaRPr lang="ru-RU" sz="5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54548 0.0039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800100"/>
            <a:ext cx="6870700" cy="1600200"/>
          </a:xfrm>
        </p:spPr>
        <p:txBody>
          <a:bodyPr/>
          <a:lstStyle/>
          <a:p>
            <a:pPr eaLnBrk="1" hangingPunct="1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выконваецца работа?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24862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коціцца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гладкай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падлогі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Цагліны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ляжаць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зямлі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Аўтапагрузчык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падымае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Яблык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зямлю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0245" name="Picture 5" descr="MCj02337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15128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Cj03466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163760"/>
            <a:ext cx="1872207" cy="1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http://im2-tub-ru.yandex.net/i?id=533675395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376264" cy="2376264"/>
          </a:xfrm>
          <a:prstGeom prst="rect">
            <a:avLst/>
          </a:prstGeom>
          <a:noFill/>
        </p:spPr>
      </p:pic>
      <p:pic>
        <p:nvPicPr>
          <p:cNvPr id="104452" name="Picture 4" descr="http://im0-tub-ru.yandex.net/i?id=503326976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4149080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Механічная работа.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Адзінкі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662558"/>
            <a:ext cx="6335311" cy="319544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31120" y="332656"/>
            <a:ext cx="2741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Тэма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4103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0099"/>
                </a:solidFill>
              </a:rPr>
              <a:t>Сумны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дзядзя</a:t>
            </a:r>
            <a:r>
              <a:rPr lang="ru-RU" sz="2400" b="1" dirty="0" smtClean="0">
                <a:solidFill>
                  <a:srgbClr val="000099"/>
                </a:solidFill>
              </a:rPr>
              <a:t> Ваня, </a:t>
            </a:r>
            <a:r>
              <a:rPr lang="ru-RU" sz="2400" b="1" dirty="0" err="1" smtClean="0">
                <a:solidFill>
                  <a:srgbClr val="000099"/>
                </a:solidFill>
              </a:rPr>
              <a:t>марыў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стварыць</a:t>
            </a:r>
            <a:r>
              <a:rPr lang="ru-RU" sz="2400" b="1" dirty="0" smtClean="0">
                <a:solidFill>
                  <a:srgbClr val="000099"/>
                </a:solidFill>
              </a:rPr>
              <a:t>  </a:t>
            </a:r>
            <a:r>
              <a:rPr lang="ru-RU" sz="2400" b="1" dirty="0">
                <a:solidFill>
                  <a:srgbClr val="000099"/>
                </a:solidFill>
              </a:rPr>
              <a:t>у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сваім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пакоі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ўтульнасць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дзве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гадзіны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штурхаў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свой шкаф </a:t>
            </a:r>
            <a:r>
              <a:rPr lang="ru-RU" sz="2400" b="1" dirty="0" smtClean="0">
                <a:solidFill>
                  <a:srgbClr val="000099"/>
                </a:solidFill>
              </a:rPr>
              <a:t>, але </a:t>
            </a:r>
            <a:r>
              <a:rPr lang="ru-RU" sz="2400" b="1" dirty="0">
                <a:solidFill>
                  <a:srgbClr val="000099"/>
                </a:solidFill>
              </a:rPr>
              <a:t>так </a:t>
            </a:r>
            <a:r>
              <a:rPr lang="ru-RU" sz="2400" b="1" dirty="0" smtClean="0">
                <a:solidFill>
                  <a:srgbClr val="000099"/>
                </a:solidFill>
              </a:rPr>
              <a:t>і </a:t>
            </a:r>
            <a:r>
              <a:rPr lang="ru-RU" sz="2400" b="1" dirty="0">
                <a:solidFill>
                  <a:srgbClr val="000099"/>
                </a:solidFill>
              </a:rPr>
              <a:t>не </a:t>
            </a:r>
            <a:r>
              <a:rPr lang="ru-RU" sz="2400" b="1" dirty="0" err="1" smtClean="0">
                <a:solidFill>
                  <a:srgbClr val="000099"/>
                </a:solidFill>
              </a:rPr>
              <a:t>змог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зрушыць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я</a:t>
            </a:r>
            <a:r>
              <a:rPr lang="ru-RU" sz="2400" b="1" dirty="0" err="1" smtClean="0">
                <a:solidFill>
                  <a:srgbClr val="000099"/>
                </a:solidFill>
              </a:rPr>
              <a:t>го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месца</a:t>
            </a:r>
            <a:r>
              <a:rPr lang="ru-RU" sz="2400" b="1" dirty="0">
                <a:solidFill>
                  <a:srgbClr val="000099"/>
                </a:solidFill>
              </a:rPr>
              <a:t>. Я</a:t>
            </a:r>
            <a:r>
              <a:rPr lang="ru-RU" sz="2400" b="1" dirty="0" smtClean="0">
                <a:solidFill>
                  <a:srgbClr val="000099"/>
                </a:solidFill>
              </a:rPr>
              <a:t>кую механічную </a:t>
            </a:r>
            <a:r>
              <a:rPr lang="ru-RU" sz="2400" b="1" dirty="0">
                <a:solidFill>
                  <a:srgbClr val="000099"/>
                </a:solidFill>
              </a:rPr>
              <a:t>работу </a:t>
            </a:r>
            <a:r>
              <a:rPr lang="ru-RU" sz="2400" b="1" dirty="0" err="1" smtClean="0">
                <a:solidFill>
                  <a:srgbClr val="000099"/>
                </a:solidFill>
              </a:rPr>
              <a:t>выканаў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сумны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дзядзя</a:t>
            </a:r>
            <a:r>
              <a:rPr lang="ru-RU" sz="2400" b="1" dirty="0" smtClean="0">
                <a:solidFill>
                  <a:srgbClr val="000099"/>
                </a:solidFill>
              </a:rPr>
              <a:t> Ваня</a:t>
            </a:r>
            <a:r>
              <a:rPr lang="ru-RU" sz="2400" b="1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4813"/>
            <a:ext cx="3175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11413" y="4941888"/>
            <a:ext cx="6049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 err="1" smtClean="0">
                <a:solidFill>
                  <a:srgbClr val="008080"/>
                </a:solidFill>
              </a:rPr>
              <a:t>Адказ</a:t>
            </a:r>
            <a:r>
              <a:rPr lang="ru-RU" sz="2400" b="1" u="sng" dirty="0" smtClean="0">
                <a:solidFill>
                  <a:srgbClr val="008080"/>
                </a:solidFill>
              </a:rPr>
              <a:t>:</a:t>
            </a:r>
            <a:r>
              <a:rPr lang="ru-RU" sz="2400" b="1" dirty="0" smtClean="0">
                <a:solidFill>
                  <a:srgbClr val="008080"/>
                </a:solidFill>
              </a:rPr>
              <a:t> </a:t>
            </a:r>
            <a:r>
              <a:rPr lang="ru-RU" sz="2000" b="1" dirty="0" err="1" smtClean="0">
                <a:solidFill>
                  <a:srgbClr val="008080"/>
                </a:solidFill>
              </a:rPr>
              <a:t>Ніякой</a:t>
            </a:r>
            <a:r>
              <a:rPr lang="ru-RU" sz="2000" b="1" dirty="0" smtClean="0">
                <a:solidFill>
                  <a:srgbClr val="008080"/>
                </a:solidFill>
              </a:rPr>
              <a:t> </a:t>
            </a:r>
            <a:r>
              <a:rPr lang="ru-RU" sz="2000" b="1" dirty="0" err="1" smtClean="0">
                <a:solidFill>
                  <a:srgbClr val="008080"/>
                </a:solidFill>
              </a:rPr>
              <a:t>механічнай</a:t>
            </a:r>
            <a:r>
              <a:rPr lang="ru-RU" sz="2000" b="1" dirty="0" smtClean="0">
                <a:solidFill>
                  <a:srgbClr val="008080"/>
                </a:solidFill>
              </a:rPr>
              <a:t> </a:t>
            </a:r>
            <a:r>
              <a:rPr lang="ru-RU" sz="2000" b="1" dirty="0">
                <a:solidFill>
                  <a:srgbClr val="008080"/>
                </a:solidFill>
              </a:rPr>
              <a:t>работы </a:t>
            </a:r>
            <a:r>
              <a:rPr lang="ru-RU" sz="2000" b="1" dirty="0" err="1" smtClean="0">
                <a:solidFill>
                  <a:srgbClr val="008080"/>
                </a:solidFill>
              </a:rPr>
              <a:t>сумны</a:t>
            </a:r>
            <a:r>
              <a:rPr lang="ru-RU" sz="2000" b="1" dirty="0" smtClean="0">
                <a:solidFill>
                  <a:srgbClr val="008080"/>
                </a:solidFill>
              </a:rPr>
              <a:t> </a:t>
            </a:r>
            <a:r>
              <a:rPr lang="ru-RU" sz="2000" b="1" dirty="0" err="1" smtClean="0">
                <a:solidFill>
                  <a:srgbClr val="008080"/>
                </a:solidFill>
              </a:rPr>
              <a:t>дзядзя</a:t>
            </a:r>
            <a:r>
              <a:rPr lang="ru-RU" sz="2000" b="1" dirty="0" smtClean="0">
                <a:solidFill>
                  <a:srgbClr val="008080"/>
                </a:solidFill>
              </a:rPr>
              <a:t> Ваня </a:t>
            </a:r>
            <a:r>
              <a:rPr lang="ru-RU" sz="2000" b="1" dirty="0">
                <a:solidFill>
                  <a:srgbClr val="008080"/>
                </a:solidFill>
              </a:rPr>
              <a:t>не </a:t>
            </a:r>
            <a:r>
              <a:rPr lang="ru-RU" sz="2000" b="1" dirty="0" err="1" smtClean="0">
                <a:solidFill>
                  <a:srgbClr val="008080"/>
                </a:solidFill>
              </a:rPr>
              <a:t>выканаў</a:t>
            </a:r>
            <a:r>
              <a:rPr lang="ru-RU" sz="2000" b="1" dirty="0" smtClean="0">
                <a:solidFill>
                  <a:srgbClr val="008080"/>
                </a:solidFill>
              </a:rPr>
              <a:t>.</a:t>
            </a:r>
            <a:endParaRPr lang="ru-RU" sz="20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00" y="980728"/>
            <a:ext cx="4429000" cy="16002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Прыдумай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248472" cy="61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428750"/>
            <a:ext cx="36068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-396552" y="1556792"/>
            <a:ext cx="63579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F=500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Н 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h=2 </a:t>
            </a:r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=?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7286625" y="214313"/>
            <a:ext cx="785813" cy="19288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593833" y="2852936"/>
            <a:ext cx="2858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i="1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яж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=2Н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714375" y="3786188"/>
            <a:ext cx="2092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714375" y="4929188"/>
            <a:ext cx="1509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0" y="260648"/>
            <a:ext cx="60486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Якую работу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выканае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сіла, з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якой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Зямля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прыцягвае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яблыка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(яно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падае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6500" y="4786313"/>
            <a:ext cx="285750" cy="1500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8610" name="Picture 2" descr="http://img0.liveinternet.ru/images/attach/c/6/92/594/92594694_92567569_large_0_65357_45c2249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9"/>
            <a:ext cx="4641751" cy="4797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954" y="6150114"/>
            <a:ext cx="362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узаемаправерка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Падумаем разам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e-BY" sz="1800" dirty="0" smtClean="0"/>
              <a:t>Вучань 7 класа, вяртаючыся са школы, падняўся на трэці паверх дома, выканаў работу А=3,6кДж. Вышыня паверху </a:t>
            </a:r>
            <a:r>
              <a:rPr lang="en-US" sz="1800" dirty="0" smtClean="0"/>
              <a:t>h</a:t>
            </a:r>
            <a:r>
              <a:rPr lang="be-BY" sz="1800" dirty="0" smtClean="0"/>
              <a:t>=4м.Маса вучня </a:t>
            </a:r>
            <a:r>
              <a:rPr lang="en-US" sz="1800" dirty="0" smtClean="0"/>
              <a:t>m</a:t>
            </a:r>
            <a:r>
              <a:rPr lang="be-BY" sz="1800" dirty="0" smtClean="0"/>
              <a:t>=40кг.Вызначце масу рукзака, які нёс на спіне вучань. 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Дадзена: 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m= 40 кг                              Рашэнне: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h=4 м  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n</a:t>
            </a:r>
            <a:r>
              <a:rPr lang="be-BY" sz="1800" dirty="0" smtClean="0"/>
              <a:t>=2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А=3,6кДж                             А=Fs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                                             F=P=mg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Знайсці:  : m </a:t>
            </a:r>
            <a:r>
              <a:rPr lang="be-BY" sz="1800" baseline="-25000" dirty="0" smtClean="0"/>
              <a:t>1</a:t>
            </a:r>
            <a:r>
              <a:rPr lang="be-BY" sz="1800" dirty="0" smtClean="0"/>
              <a:t>                           s=h </a:t>
            </a:r>
            <a:r>
              <a:rPr lang="en-US" sz="1800" dirty="0" smtClean="0"/>
              <a:t>n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                                             A=mgh</a:t>
            </a:r>
            <a:r>
              <a:rPr lang="en-US" sz="1800" dirty="0" smtClean="0"/>
              <a:t>n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                                            m =А/ gh</a:t>
            </a:r>
            <a:r>
              <a:rPr lang="en-US" sz="1800" dirty="0" smtClean="0"/>
              <a:t>n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m =А/ gh</a:t>
            </a:r>
            <a:r>
              <a:rPr lang="en-US" sz="1800" dirty="0" smtClean="0"/>
              <a:t>n</a:t>
            </a:r>
            <a:r>
              <a:rPr lang="be-BY" sz="1800" dirty="0" smtClean="0"/>
              <a:t>=3600Дж/10Н/кг*2*4м=45кг,  m </a:t>
            </a:r>
            <a:r>
              <a:rPr lang="be-BY" sz="1800" baseline="-25000" dirty="0" smtClean="0"/>
              <a:t>1</a:t>
            </a:r>
            <a:r>
              <a:rPr lang="be-BY" sz="1800" dirty="0" smtClean="0"/>
              <a:t>=45кг-40кг=5кг</a:t>
            </a:r>
            <a:endParaRPr lang="ru-RU" sz="1800" dirty="0" smtClean="0"/>
          </a:p>
          <a:p>
            <a:pPr>
              <a:buNone/>
            </a:pPr>
            <a:r>
              <a:rPr lang="be-BY" sz="1800" dirty="0" smtClean="0"/>
              <a:t>Адказ: m </a:t>
            </a:r>
            <a:r>
              <a:rPr lang="be-BY" sz="1800" baseline="-25000" dirty="0" smtClean="0"/>
              <a:t>1</a:t>
            </a:r>
            <a:r>
              <a:rPr lang="be-BY" sz="1800" dirty="0" smtClean="0"/>
              <a:t>=5кг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6842152" cy="1204898"/>
          </a:xfrm>
        </p:spPr>
        <p:txBody>
          <a:bodyPr/>
          <a:lstStyle/>
          <a:p>
            <a:r>
              <a:rPr lang="be-BY" dirty="0" smtClean="0"/>
              <a:t>Рашыце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810528" cy="3914788"/>
          </a:xfrm>
        </p:spPr>
        <p:txBody>
          <a:bodyPr/>
          <a:lstStyle/>
          <a:p>
            <a:r>
              <a:rPr lang="be-BY" sz="2400" dirty="0" smtClean="0"/>
              <a:t>На падлозе стаіць скрыня масай 20 кг. Якую работу трэба выканаць, каб падняць скрыню на вышыню кузава аўтамабіля, роўную 1,5 м?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be-BY" sz="2000" dirty="0" smtClean="0"/>
              <a:t>Дадзена: 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m= 20 кг                              Рашэнне: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h=1,5 м                                А=Fs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                                             F=P=mg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Знайсці: А                            s=h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                                             A=mgh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                                             A=20кг 9,8Н/кг 1,5м=300 Дж </a:t>
            </a:r>
            <a:endParaRPr lang="ru-RU" sz="2000" dirty="0" smtClean="0"/>
          </a:p>
          <a:p>
            <a:pPr>
              <a:buNone/>
            </a:pPr>
            <a:r>
              <a:rPr lang="be-BY" sz="2000" dirty="0" smtClean="0"/>
              <a:t>                                             Адказ: А=300 Дж.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0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78146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Дынамічная паўза</a:t>
            </a:r>
          </a:p>
          <a:p>
            <a:endParaRPr lang="be-BY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ў ракету дружна селі</a:t>
            </a: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космас паляцець хацелі</a:t>
            </a: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пыцяжэннем Зямлі </a:t>
            </a: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Пазмагацца не змаглі</a:t>
            </a: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Шлём усім Вам прывітанне</a:t>
            </a:r>
          </a:p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здароўя пажаданне!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73084"/>
            <a:ext cx="2170112" cy="57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19080"/>
          </a:xfrm>
        </p:spPr>
        <p:txBody>
          <a:bodyPr/>
          <a:lstStyle/>
          <a:p>
            <a:r>
              <a:rPr lang="be-BY" sz="4000" dirty="0" smtClean="0"/>
              <a:t>ТЭСТ</a:t>
            </a:r>
            <a:endParaRPr lang="ru-RU" sz="4000" dirty="0"/>
          </a:p>
        </p:txBody>
      </p:sp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0" y="0"/>
            <a:ext cx="8715404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sz="1400" b="1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Якую работу вывучаюць у фізіцы?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работу рабочага;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Б.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работу інжынера;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механічную работу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Дапоўніце сказ "Механічная работа выконваецца толькі тады, калі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 …на цела дзейнічае сіла.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 ... цела рухаецца.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 ... на цела дзейнічае сіла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яно рухаецца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дзеяннем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гэтай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пералічаных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выпадкаў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выконваецца механічная работа?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Шарык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коціцца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гарызантальна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стал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раўнамерна.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З.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Аўтапагруз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падымае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груз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Ц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агліна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ляжыць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зямлі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Як абазначаецца механічная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l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; Б.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S. 4;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.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A.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вылічыць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механічную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трэба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l" eaLnBrk="0" hangingPunct="0"/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памножыць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шлях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.; Б.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скласці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сілу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шлях; В.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шлях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падзяліць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на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сілу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адзінках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вымяраецца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механічная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l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Н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;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Б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.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Па. ;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С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Дж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сіла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робіць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дадатн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напрамак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дзеяння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супадае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напрамкам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цела.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напрамак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дзеяння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процілегл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ы напрам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цела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Т.     Работа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заўседы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мае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дадатн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значэнне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Ці 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сіла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выконваць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адмоўную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калі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напрам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якая дзейнічае на цела,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процілегл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ы напрам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калі цела не рухаецца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Вылічыце работу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якая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выконва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ецца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перамяшчэнні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цела на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дзеяннем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сілы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 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l" eaLnBrk="0" hangingPunct="0"/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16</a:t>
            </a: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;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А)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48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Дж;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У)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4 </a:t>
            </a:r>
            <a:r>
              <a:rPr lang="be-BY" sz="1400" dirty="0" smtClean="0">
                <a:latin typeface="Arial" pitchFamily="34" charset="0"/>
                <a:ea typeface="Times New Roman" pitchFamily="18" charset="0"/>
              </a:rPr>
              <a:t>Дж</a:t>
            </a: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MCPE0149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323966" cy="28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770714" cy="214314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2021 год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−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Год  </a:t>
            </a:r>
            <a:r>
              <a:rPr lang="ru-RU" b="1" dirty="0" err="1" smtClean="0">
                <a:solidFill>
                  <a:srgbClr val="008000"/>
                </a:solidFill>
              </a:rPr>
              <a:t>народнага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адзінства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ў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Рэспубліцы</a:t>
            </a:r>
            <a:r>
              <a:rPr lang="ru-RU" b="1" dirty="0" smtClean="0">
                <a:solidFill>
                  <a:srgbClr val="008000"/>
                </a:solidFill>
              </a:rPr>
              <a:t> Беларусь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786058"/>
          <a:ext cx="6753569" cy="1643074"/>
        </p:xfrm>
        <a:graphic>
          <a:graphicData uri="http://schemas.openxmlformats.org/drawingml/2006/table">
            <a:tbl>
              <a:tblPr/>
              <a:tblGrid>
                <a:gridCol w="711913"/>
                <a:gridCol w="754852"/>
                <a:gridCol w="754852"/>
                <a:gridCol w="754852"/>
                <a:gridCol w="754852"/>
                <a:gridCol w="755562"/>
                <a:gridCol w="755562"/>
                <a:gridCol w="755562"/>
                <a:gridCol w="755562"/>
              </a:tblGrid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 І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44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be-BY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476672"/>
            <a:ext cx="8128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6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Мэта ўрока: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be-BY" sz="1800" dirty="0" smtClean="0"/>
              <a:t>- плануецца, што ў канцы ўрока вучні будуць ведаць пра механічную работу,  як новую фізічную велічыню і яе фізічны сэнс;</a:t>
            </a:r>
            <a:endParaRPr lang="ru-RU" sz="1800" dirty="0" smtClean="0"/>
          </a:p>
          <a:p>
            <a:r>
              <a:rPr lang="be-BY" sz="1800" dirty="0" smtClean="0"/>
              <a:t>- навучацца знаходзіць значэнне работы вызванай дзеючай сілы ў канкрэтнай сітуацыі.</a:t>
            </a:r>
            <a:endParaRPr lang="ru-RU" sz="1800" dirty="0" smtClean="0"/>
          </a:p>
          <a:p>
            <a:r>
              <a:rPr lang="be-BY" sz="1800" dirty="0" smtClean="0"/>
              <a:t>- змогуць у ходзе ўрока паўтарыць, засвоіць і замацаваць новыя веды.</a:t>
            </a:r>
            <a:endParaRPr lang="ru-RU" sz="1800" dirty="0" smtClean="0"/>
          </a:p>
          <a:p>
            <a:pPr>
              <a:buNone/>
            </a:pPr>
            <a:r>
              <a:rPr lang="be-BY" sz="2400" dirty="0" smtClean="0"/>
              <a:t>Задачы выхавання і развіцця</a:t>
            </a:r>
            <a:r>
              <a:rPr lang="be-BY" sz="1800" dirty="0" smtClean="0"/>
              <a:t>:</a:t>
            </a:r>
            <a:endParaRPr lang="ru-RU" sz="1800" dirty="0" smtClean="0"/>
          </a:p>
          <a:p>
            <a:r>
              <a:rPr lang="be-BY" sz="1800" dirty="0" smtClean="0"/>
              <a:t>спрыяць развіццю пазнавальных інтарэсаў, інтэлектуальных і творчых здольнасцяў у ходзе ўрока ;</a:t>
            </a:r>
            <a:endParaRPr lang="ru-RU" sz="1800" dirty="0" smtClean="0"/>
          </a:p>
          <a:p>
            <a:r>
              <a:rPr lang="be-BY" sz="1800" dirty="0" smtClean="0"/>
              <a:t>стварыць умовы для развіцця творчых і даследчых навыкаў, фарміраваць уменні вылучаць галоўнае, супастаўляць, рабіць вывады; развіваць мову вучняў, удасканальваць інтэлектуальныя здольнасці; уменне рашаць трэніровачныя задачы;</a:t>
            </a:r>
            <a:endParaRPr lang="ru-RU" sz="1800" dirty="0" smtClean="0"/>
          </a:p>
          <a:p>
            <a:r>
              <a:rPr lang="be-BY" sz="1800" dirty="0" smtClean="0"/>
              <a:t>спрыяць фарміраванню навуковага светапогляду,  стварыць умовы для павышэння цікавасці да вывучаемага прадмету.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48713" y="6165850"/>
            <a:ext cx="395287" cy="477838"/>
          </a:xfrm>
          <a:prstGeom prst="actionButtonHome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2268538" y="260350"/>
            <a:ext cx="4752975" cy="1150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800" dirty="0" smtClean="0">
                <a:solidFill>
                  <a:srgbClr val="0033CC"/>
                </a:solidFill>
                <a:latin typeface="+mj-lt"/>
              </a:rPr>
              <a:t>Аб </a:t>
            </a:r>
            <a:r>
              <a:rPr lang="ru-RU" sz="2800" dirty="0" err="1" smtClean="0">
                <a:solidFill>
                  <a:srgbClr val="0033CC"/>
                </a:solidFill>
                <a:latin typeface="+mj-lt"/>
              </a:rPr>
              <a:t>чым</a:t>
            </a:r>
            <a:r>
              <a:rPr lang="ru-RU" sz="2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33CC"/>
                </a:solidFill>
                <a:latin typeface="+mj-lt"/>
              </a:rPr>
              <a:t>гаварылі</a:t>
            </a:r>
            <a:r>
              <a:rPr lang="ru-RU" sz="28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33CC"/>
                </a:solidFill>
                <a:latin typeface="+mj-lt"/>
              </a:rPr>
              <a:t>на </a:t>
            </a:r>
            <a:r>
              <a:rPr lang="ru-RU" sz="2800" dirty="0" err="1" smtClean="0">
                <a:solidFill>
                  <a:srgbClr val="0033CC"/>
                </a:solidFill>
                <a:latin typeface="+mj-lt"/>
              </a:rPr>
              <a:t>ўроку</a:t>
            </a:r>
            <a:r>
              <a:rPr lang="ru-RU" sz="2800" dirty="0" smtClean="0">
                <a:solidFill>
                  <a:srgbClr val="0033CC"/>
                </a:solidFill>
                <a:latin typeface="+mj-lt"/>
              </a:rPr>
              <a:t>?</a:t>
            </a:r>
            <a:endParaRPr lang="ru-RU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flipH="1">
            <a:off x="2268538" y="1341438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580063" y="134143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179512" y="2060848"/>
            <a:ext cx="4320480" cy="20162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 smtClean="0">
                <a:solidFill>
                  <a:srgbClr val="0000CC"/>
                </a:solidFill>
              </a:rPr>
              <a:t>Аб </a:t>
            </a:r>
            <a:r>
              <a:rPr lang="ru-RU" sz="2400" dirty="0" err="1" smtClean="0">
                <a:solidFill>
                  <a:srgbClr val="0000CC"/>
                </a:solidFill>
              </a:rPr>
              <a:t>велічынях</a:t>
            </a:r>
            <a:r>
              <a:rPr lang="ru-RU" sz="2400" dirty="0">
                <a:solidFill>
                  <a:srgbClr val="0000CC"/>
                </a:solidFill>
              </a:rPr>
              <a:t>:</a:t>
            </a:r>
          </a:p>
          <a:p>
            <a:pPr algn="l"/>
            <a:r>
              <a:rPr lang="ru-RU" sz="2000" b="1" dirty="0" smtClean="0"/>
              <a:t>сіла</a:t>
            </a:r>
            <a:endParaRPr lang="ru-RU" sz="2000" b="1" dirty="0"/>
          </a:p>
          <a:p>
            <a:pPr algn="l"/>
            <a:r>
              <a:rPr lang="be-BY" sz="2000" b="1" dirty="0" smtClean="0"/>
              <a:t>шлях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механічная работа</a:t>
            </a:r>
            <a:endParaRPr lang="ru-RU" sz="2000" b="1" dirty="0"/>
          </a:p>
        </p:txBody>
      </p:sp>
      <p:sp>
        <p:nvSpPr>
          <p:cNvPr id="4109" name="Oval 20"/>
          <p:cNvSpPr>
            <a:spLocks noChangeArrowheads="1"/>
          </p:cNvSpPr>
          <p:nvPr/>
        </p:nvSpPr>
        <p:spPr bwMode="auto">
          <a:xfrm>
            <a:off x="4859338" y="2132856"/>
            <a:ext cx="4284662" cy="17993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 err="1" smtClean="0">
                <a:solidFill>
                  <a:srgbClr val="0000CC"/>
                </a:solidFill>
              </a:rPr>
              <a:t>пра</a:t>
            </a:r>
            <a:r>
              <a:rPr lang="ru-RU" sz="2400" dirty="0" smtClean="0">
                <a:solidFill>
                  <a:srgbClr val="0000CC"/>
                </a:solidFill>
              </a:rPr>
              <a:t> формулу:</a:t>
            </a:r>
            <a:endParaRPr lang="ru-RU" sz="2400" dirty="0">
              <a:solidFill>
                <a:srgbClr val="0000CC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/>
            <a:endParaRPr lang="ru-RU" dirty="0">
              <a:solidFill>
                <a:srgbClr val="0099FF"/>
              </a:solidFill>
            </a:endParaRPr>
          </a:p>
          <a:p>
            <a:pPr algn="l">
              <a:buFontTx/>
              <a:buChar char="•"/>
            </a:pP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 flipH="1">
            <a:off x="4572000" y="14128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2700338" y="4437062"/>
            <a:ext cx="3815878" cy="18722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dirty="0" err="1" smtClean="0">
                <a:solidFill>
                  <a:srgbClr val="0000CC"/>
                </a:solidFill>
              </a:rPr>
              <a:t>аб</a:t>
            </a:r>
            <a:r>
              <a:rPr lang="ru-RU" sz="2400" dirty="0" smtClean="0">
                <a:solidFill>
                  <a:srgbClr val="0000CC"/>
                </a:solidFill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</a:rPr>
              <a:t>адзінках</a:t>
            </a:r>
            <a:r>
              <a:rPr lang="ru-RU" sz="2400" dirty="0">
                <a:solidFill>
                  <a:srgbClr val="0000CC"/>
                </a:solidFill>
              </a:rPr>
              <a:t>:</a:t>
            </a:r>
          </a:p>
          <a:p>
            <a:pPr algn="l"/>
            <a:r>
              <a:rPr lang="ru-RU" dirty="0">
                <a:solidFill>
                  <a:srgbClr val="0099FF"/>
                </a:solidFill>
              </a:rPr>
              <a:t>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112" name="Rectangle 28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27"/>
          <p:cNvGraphicFramePr>
            <a:graphicFrameLocks noChangeAspect="1"/>
          </p:cNvGraphicFramePr>
          <p:nvPr/>
        </p:nvGraphicFramePr>
        <p:xfrm>
          <a:off x="5652120" y="2852936"/>
          <a:ext cx="3118436" cy="936104"/>
        </p:xfrm>
        <a:graphic>
          <a:graphicData uri="http://schemas.openxmlformats.org/presentationml/2006/ole">
            <p:oleObj spid="_x0000_s4155" name="Формула" r:id="rId3" imgW="583693" imgH="177646" progId="Equation.3">
              <p:embed/>
            </p:oleObj>
          </a:graphicData>
        </a:graphic>
      </p:graphicFrame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0" y="3328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2" name="Object 34"/>
          <p:cNvGraphicFramePr>
            <a:graphicFrameLocks noChangeAspect="1"/>
          </p:cNvGraphicFramePr>
          <p:nvPr/>
        </p:nvGraphicFramePr>
        <p:xfrm>
          <a:off x="4932040" y="5085184"/>
          <a:ext cx="2245730" cy="720080"/>
        </p:xfrm>
        <a:graphic>
          <a:graphicData uri="http://schemas.openxmlformats.org/presentationml/2006/ole">
            <p:oleObj spid="_x0000_s4156" name="Формула" r:id="rId4" imgW="317225" imgH="203024" progId="Equation.3">
              <p:embed/>
            </p:oleObj>
          </a:graphicData>
        </a:graphic>
      </p:graphicFrame>
      <p:grpSp>
        <p:nvGrpSpPr>
          <p:cNvPr id="5" name="Группа 37"/>
          <p:cNvGrpSpPr>
            <a:grpSpLocks/>
          </p:cNvGrpSpPr>
          <p:nvPr/>
        </p:nvGrpSpPr>
        <p:grpSpPr bwMode="auto">
          <a:xfrm>
            <a:off x="1000125" y="6858000"/>
            <a:ext cx="785813" cy="2000250"/>
            <a:chOff x="500034" y="785794"/>
            <a:chExt cx="785818" cy="2000264"/>
          </a:xfrm>
        </p:grpSpPr>
        <p:sp>
          <p:nvSpPr>
            <p:cNvPr id="18" name="Овал 17"/>
            <p:cNvSpPr/>
            <p:nvPr/>
          </p:nvSpPr>
          <p:spPr bwMode="auto">
            <a:xfrm>
              <a:off x="500034" y="785794"/>
              <a:ext cx="785818" cy="114300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39999">
                  <a:srgbClr val="3399FF"/>
                </a:gs>
                <a:gs pos="70000">
                  <a:srgbClr val="3399FF"/>
                </a:gs>
                <a:gs pos="100000">
                  <a:srgbClr val="FFFF00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20" name="Скругленная соединительная линия 19"/>
            <p:cNvCxnSpPr>
              <a:stCxn id="18" idx="4"/>
            </p:cNvCxnSpPr>
            <p:nvPr/>
          </p:nvCxnSpPr>
          <p:spPr bwMode="auto">
            <a:xfrm rot="16200000" flipH="1">
              <a:off x="518291" y="2304248"/>
              <a:ext cx="857256" cy="10636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7858125" y="6858000"/>
            <a:ext cx="785813" cy="2000250"/>
            <a:chOff x="7643834" y="3929066"/>
            <a:chExt cx="785818" cy="2000264"/>
          </a:xfrm>
          <a:solidFill>
            <a:srgbClr val="ED0DBD"/>
          </a:solidFill>
        </p:grpSpPr>
        <p:sp>
          <p:nvSpPr>
            <p:cNvPr id="29" name="Овал 28"/>
            <p:cNvSpPr/>
            <p:nvPr/>
          </p:nvSpPr>
          <p:spPr bwMode="auto">
            <a:xfrm>
              <a:off x="7643834" y="392906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2" name="Скругленная соединительная линия 31"/>
            <p:cNvCxnSpPr/>
            <p:nvPr/>
          </p:nvCxnSpPr>
          <p:spPr bwMode="auto">
            <a:xfrm rot="16200000" flipH="1">
              <a:off x="7697016" y="5447520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6786563" y="6858000"/>
            <a:ext cx="785812" cy="1928813"/>
            <a:chOff x="6715140" y="5143512"/>
            <a:chExt cx="785818" cy="1928826"/>
          </a:xfrm>
          <a:solidFill>
            <a:srgbClr val="FFC000"/>
          </a:solidFill>
        </p:grpSpPr>
        <p:sp>
          <p:nvSpPr>
            <p:cNvPr id="28" name="Овал 27"/>
            <p:cNvSpPr/>
            <p:nvPr/>
          </p:nvSpPr>
          <p:spPr bwMode="auto">
            <a:xfrm>
              <a:off x="6715140" y="5143512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3" name="Скругленная соединительная линия 32"/>
            <p:cNvCxnSpPr/>
            <p:nvPr/>
          </p:nvCxnSpPr>
          <p:spPr bwMode="auto">
            <a:xfrm rot="16200000" flipH="1">
              <a:off x="6768322" y="6590529"/>
              <a:ext cx="857256" cy="106363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214313" y="6858000"/>
            <a:ext cx="785812" cy="1928813"/>
            <a:chOff x="285720" y="5357826"/>
            <a:chExt cx="785818" cy="1928802"/>
          </a:xfrm>
          <a:solidFill>
            <a:srgbClr val="7030A0"/>
          </a:solidFill>
        </p:grpSpPr>
        <p:sp>
          <p:nvSpPr>
            <p:cNvPr id="27" name="Овал 26"/>
            <p:cNvSpPr/>
            <p:nvPr/>
          </p:nvSpPr>
          <p:spPr bwMode="auto">
            <a:xfrm>
              <a:off x="285720" y="535782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4" name="Скругленная соединительная линия 33"/>
            <p:cNvCxnSpPr/>
            <p:nvPr/>
          </p:nvCxnSpPr>
          <p:spPr bwMode="auto">
            <a:xfrm rot="16200000" flipH="1">
              <a:off x="267470" y="6804823"/>
              <a:ext cx="857245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Группа 38"/>
          <p:cNvGrpSpPr>
            <a:grpSpLocks/>
          </p:cNvGrpSpPr>
          <p:nvPr/>
        </p:nvGrpSpPr>
        <p:grpSpPr bwMode="auto">
          <a:xfrm>
            <a:off x="3143250" y="6858000"/>
            <a:ext cx="785813" cy="1928813"/>
            <a:chOff x="1428728" y="714356"/>
            <a:chExt cx="785818" cy="1928826"/>
          </a:xfrm>
          <a:solidFill>
            <a:srgbClr val="F8F802"/>
          </a:solidFill>
        </p:grpSpPr>
        <p:sp>
          <p:nvSpPr>
            <p:cNvPr id="25" name="Овал 24"/>
            <p:cNvSpPr/>
            <p:nvPr/>
          </p:nvSpPr>
          <p:spPr bwMode="auto">
            <a:xfrm>
              <a:off x="1428728" y="71435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6" name="Скругленная соединительная линия 35"/>
            <p:cNvCxnSpPr/>
            <p:nvPr/>
          </p:nvCxnSpPr>
          <p:spPr bwMode="auto">
            <a:xfrm rot="16200000" flipH="1">
              <a:off x="1481910" y="2161372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4786313" y="6858000"/>
            <a:ext cx="785812" cy="1928813"/>
            <a:chOff x="4143372" y="1785926"/>
            <a:chExt cx="785818" cy="1928828"/>
          </a:xfrm>
          <a:solidFill>
            <a:srgbClr val="4A05F5"/>
          </a:solidFill>
        </p:grpSpPr>
        <p:sp>
          <p:nvSpPr>
            <p:cNvPr id="30" name="Овал 29"/>
            <p:cNvSpPr/>
            <p:nvPr/>
          </p:nvSpPr>
          <p:spPr bwMode="auto">
            <a:xfrm>
              <a:off x="4143372" y="1785926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37" name="Скругленная соединительная линия 36"/>
            <p:cNvCxnSpPr/>
            <p:nvPr/>
          </p:nvCxnSpPr>
          <p:spPr bwMode="auto">
            <a:xfrm rot="16200000" flipH="1">
              <a:off x="4196553" y="3232944"/>
              <a:ext cx="857257" cy="106363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Группа 37"/>
          <p:cNvGrpSpPr>
            <a:grpSpLocks/>
          </p:cNvGrpSpPr>
          <p:nvPr/>
        </p:nvGrpSpPr>
        <p:grpSpPr bwMode="auto">
          <a:xfrm>
            <a:off x="1857375" y="6858000"/>
            <a:ext cx="785813" cy="2000250"/>
            <a:chOff x="500034" y="785794"/>
            <a:chExt cx="785818" cy="2000264"/>
          </a:xfrm>
          <a:solidFill>
            <a:srgbClr val="00FA71"/>
          </a:solidFill>
        </p:grpSpPr>
        <p:sp>
          <p:nvSpPr>
            <p:cNvPr id="43" name="Овал 42"/>
            <p:cNvSpPr/>
            <p:nvPr/>
          </p:nvSpPr>
          <p:spPr bwMode="auto">
            <a:xfrm>
              <a:off x="500034" y="785794"/>
              <a:ext cx="785818" cy="114300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44" name="Скругленная соединительная линия 43"/>
            <p:cNvCxnSpPr>
              <a:stCxn id="43" idx="4"/>
            </p:cNvCxnSpPr>
            <p:nvPr/>
          </p:nvCxnSpPr>
          <p:spPr bwMode="auto">
            <a:xfrm rot="16200000" flipH="1">
              <a:off x="518291" y="2304248"/>
              <a:ext cx="857256" cy="106364"/>
            </a:xfrm>
            <a:prstGeom prst="curved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14038 C -0.00677 -0.23196 -0.00729 -0.32308 -0.00191 -0.38737 C 0.00347 -0.45212 0.02639 -0.47086 0.02621 -0.52729 C 0.02604 -0.58395 -0.00382 -0.66558 -0.00295 -0.72756 C -0.00208 -0.78908 0.03021 -0.861 0.03108 -0.89778 C 0.03212 -0.93408 0.00608 -0.93755 0.00226 -0.94634 C -0.00139 -0.95467 0.00347 -0.95305 0.00851 -0.95074 " pathEditMode="relative" rAng="0" ptsTypes="aa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10384 C -0.01354 -0.10684 -0.01268 -0.11054 -0.01146 -0.11286 C -0.01059 -0.11748 -0.00955 -0.12372 -0.00868 -0.12997 C -0.00868 -0.14038 -0.00868 -0.15078 -0.00886 -0.16096 C -0.00903 -0.16304 -0.0092 -0.16443 -0.00938 -0.16605 C -0.01007 -0.17668 -0.01129 -0.18594 -0.01181 -0.19727 C -0.01216 -0.2123 -0.01216 -0.21045 -0.01146 -0.23011 C -0.01129 -0.23658 -0.01007 -0.2389 -0.00938 -0.24028 C -0.0066 -0.2456 -0.00469 -0.2463 -0.00174 -0.24722 C 0.00034 -0.26087 3.05556E-6 -0.27983 -0.00174 -0.29556 C -0.00191 -0.30273 -0.00261 -0.31013 -0.00313 -0.31637 C -0.0033 -0.31961 -0.00365 -0.3203 -0.004 -0.32331 C -0.00434 -0.32655 -0.00469 -0.33071 -0.00504 -0.33348 C -0.00538 -0.33626 -0.00625 -0.34227 -0.00625 -0.34204 C -0.00417 -0.37997 0.00104 -0.38506 0.00607 -0.38876 C 0.00781 -0.39292 0.00712 -0.39038 0.00833 -0.3957 C 0.00902 -0.40333 0.0092 -0.40518 0.00868 -0.41466 C 0.00868 -0.41628 0.0085 -0.41813 0.0085 -0.41998 C 0.00833 -0.4216 0.00798 -0.42483 0.00798 -0.42483 " pathEditMode="relative" rAng="0" ptsTypes="ffffffffffffffffff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14038 C -0.0901 -0.1487 -0.09219 -0.1524 -0.09462 -0.16674 C -0.09323 -0.21854 -0.09427 -0.21854 -0.08663 -0.25115 C -0.07639 -0.24976 -0.06597 -0.24722 -0.05555 -0.24722 C -0.03264 -0.24722 -0.02291 -0.22132 -0.01007 -0.27659 C -0.00764 -0.3129 -0.00764 -0.34944 -0.00937 -0.38714 C -0.01007 -0.40379 -0.01423 -0.41281 -0.01666 -0.42368 C -0.02291 -0.44865 -0.0309 -0.49051 -0.03889 -0.50092 C -0.04097 -0.50809 -0.04271 -0.51526 -0.04548 -0.51919 C -0.05 -0.53284 -0.05486 -0.54255 -0.05972 -0.55272 C -0.06285 -0.55828 -0.06666 -0.55828 -0.06979 -0.56313 C -0.07187 -0.57215 -0.07673 -0.58533 -0.07673 -0.58487 C -0.08385 -0.64454 -0.06562 -0.67252 -0.05555 -0.68062 C -0.04201 -0.67877 -0.03854 -0.68038 -0.02882 -0.67021 C -0.02187 -0.67252 -0.02014 -0.67113 -0.01528 -0.68478 C -0.01389 -0.69218 -0.01319 -0.69981 -0.0118 -0.70675 C -0.00469 -0.74953 -0.01597 -0.78237 -0.02291 -0.79116 C -0.02812 -0.80781 -0.03576 -0.82099 -0.04201 -0.8277 C -0.04548 -0.83603 -0.0493 -0.84112 -0.05312 -0.8462 C -0.06041 -0.87997 -0.07743 -0.85661 -0.08802 -0.84273 C -0.11892 -0.8462 -0.11337 -0.8395 -0.13246 -0.8647 C -0.13489 -0.87742 -0.13802 -0.87511 -0.14149 -0.88321 C -0.14357 -0.88714 -0.14496 -0.89408 -0.14739 -0.89801 C -0.15121 -0.90494 -0.15607 -0.90911 -0.16024 -0.91235 C -0.16232 -0.92067 -0.16232 -0.91558 -0.16232 -0.92322 " pathEditMode="relative" rAng="0" ptsTypes="ffffffffffffffffffffffff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14038 C 0.00295 -0.14754 0.00226 -0.15402 0.00052 -0.16327 C 0.00104 -0.17368 0.00052 -0.18455 0.00208 -0.19426 C 0.00278 -0.19773 0.00573 -0.19796 0.00694 -0.20027 C 0.01146 -0.20791 0.02066 -0.23427 0.02604 -0.23982 C 0.03785 -0.25115 0.03976 -0.24445 0.05 -0.26225 C 0.05399 -0.29186 0.05608 -0.29648 0.05139 -0.33325 C 0.04896 -0.3536 0.03403 -0.36655 0.02604 -0.37812 C 0.01788 -0.39061 0.025 -0.38459 0.01632 -0.38991 C 0.01024 -0.39778 -0.00191 -0.4142 -0.00903 -0.41836 C -0.01962 -0.42368 -0.02951 -0.432 -0.03941 -0.44056 C -0.0401 -0.44264 -0.04497 -0.45397 -0.04392 -0.45767 C -0.04097 -0.46947 -0.03785 -0.46785 -0.03281 -0.47178 C -0.02274 -0.47988 -0.01233 -0.48797 -0.00104 -0.48889 C 0.01441 -0.49075 0.02969 -0.49075 0.04514 -0.49144 C 0.05799 -0.50647 0.04653 -0.53422 0.04028 -0.55134 C 0.03507 -0.57978 0.01996 -0.60592 0.00365 -0.61332 C -0.00538 -0.62974 -0.00885 -0.63228 -0.0217 -0.63621 C -0.02604 -0.63899 -0.03073 -0.63991 -0.03455 -0.64431 C -0.0375 -0.64778 -0.03976 -0.65263 -0.04254 -0.65587 C -0.04479 -0.66905 -0.04948 -0.68432 -0.04392 -0.69842 C -0.04132 -0.70513 -0.03524 -0.7049 -0.03142 -0.70952 C -0.01979 -0.7234 -0.02535 -0.71808 -0.01545 -0.72664 C -0.01441 -0.72941 -0.01354 -0.73288 -0.01233 -0.73519 C -0.01094 -0.73751 -0.00816 -0.73751 -0.00747 -0.74098 C -0.00608 -0.74699 -0.01372 -0.75763 -0.01701 -0.76318 C -0.02448 -0.77705 -0.04167 -0.78815 -0.05191 -0.79162 C -0.06632 -0.79625 -0.06163 -0.78908 -0.06632 -0.79717 " pathEditMode="relative" rAng="0" ptsTypes="fffffffffffffffffffffffffff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7285 C -0.02674 -0.09643 -0.02604 -0.12164 -0.02517 -0.14569 C -0.02535 -0.15911 -0.02517 -0.17252 -0.02552 -0.18617 C -0.02604 -0.1975 -0.0276 -0.2086 -0.02882 -0.21808 C -0.03229 -0.24398 -0.03542 -0.26341 -0.04167 -0.27173 C -0.04271 -0.2752 -0.04392 -0.27914 -0.04497 -0.2826 C -0.04549 -0.28422 -0.04653 -0.28769 -0.04653 -0.28746 C -0.04774 -0.29764 -0.04879 -0.3203 -0.04879 -0.31984 C -0.04826 -0.34343 -0.04809 -0.36679 -0.04757 -0.38991 C -0.0474 -0.40356 -0.04323 -0.42576 -0.04167 -0.44056 " pathEditMode="relative" rAng="0" ptsTypes="fffffffff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1314E-6 C -0.00677 -0.02844 0.00711 -0.05967 0.01944 -0.0814 C 0.02152 -0.08534 0.02552 -0.08672 0.02847 -0.08927 C 0.03055 -0.09112 0.03316 -0.09667 0.03437 -0.09921 C 0.03402 -0.11656 0.04097 -0.16905 0.02847 -0.19473 C 0.02604 -0.20721 0.01944 -0.21716 0.01493 -0.22849 C 0.00173 -0.2611 0.01684 -0.2278 0.00156 -0.26041 C -0.00104 -0.26596 -0.00434 -0.2833 -0.00591 -0.29024 C -0.004 -0.29787 -0.00452 -0.2981 -0.00452 -0.29024 " pathEditMode="relative" ptsTypes="ffffffff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10384 C -0.00521 -0.10569 -0.00452 -0.108 -0.00382 -0.10915 C -0.00313 -0.11193 -0.00243 -0.11563 -0.00191 -0.1191 C -0.00191 -0.12511 -0.00191 -0.13113 -0.00209 -0.13691 C -0.00209 -0.13806 -0.00226 -0.13899 -0.00243 -0.13991 C -0.00278 -0.14593 -0.00382 -0.15125 -0.00382 -0.15772 C -0.00417 -0.16651 -0.00417 -0.16558 -0.00382 -0.17692 C -0.00382 -0.18062 -0.00278 -0.182 -0.00243 -0.18247 C -0.0007 -0.1857 0.00069 -0.18617 0.00277 -0.18663 C 0.00399 -0.19426 0.00382 -0.20536 0.00277 -0.21461 C 0.00243 -0.21854 0.00208 -0.22294 0.00173 -0.22641 C 0.00156 -0.22826 0.00139 -0.22872 0.00121 -0.23057 C 0.00104 -0.23219 0.00069 -0.23473 0.00052 -0.23612 C 0.00034 -0.23797 -0.00018 -0.24121 -0.00018 -0.24098 C 0.00104 -0.26318 0.00451 -0.26595 0.00781 -0.26827 C 0.00902 -0.27058 0.0085 -0.26896 0.00937 -0.2722 C 0.00989 -0.27636 0.00989 -0.27752 0.00972 -0.28307 C 0.00972 -0.28399 0.00937 -0.28492 0.00937 -0.28607 C 0.00937 -0.287 0.00902 -0.28862 0.00902 -0.28862 " pathEditMode="relative" rAng="0" ptsTypes="ffffffffffffffffff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сов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1772816"/>
            <a:ext cx="34115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772816"/>
            <a:ext cx="60841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5400" b="1" dirty="0" smtClean="0"/>
              <a:t>36  </a:t>
            </a:r>
            <a:endParaRPr lang="be-BY" sz="3600" b="1" dirty="0" smtClean="0"/>
          </a:p>
          <a:p>
            <a:pPr>
              <a:spcBef>
                <a:spcPct val="50000"/>
              </a:spcBef>
            </a:pPr>
            <a:r>
              <a:rPr lang="be-BY" sz="3600" b="1" smtClean="0"/>
              <a:t>  </a:t>
            </a:r>
            <a:r>
              <a:rPr lang="be-BY" sz="3600" b="1" dirty="0" smtClean="0"/>
              <a:t>напісаць сачыненне-разважанне»Работа»</a:t>
            </a:r>
            <a:endParaRPr lang="ru-RU" sz="3600" b="1" dirty="0"/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5688012" cy="782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Дамашняя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работа: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err="1" smtClean="0">
                <a:solidFill>
                  <a:schemeClr val="bg1"/>
                </a:solidFill>
              </a:rPr>
              <a:t>Хто</a:t>
            </a:r>
            <a:r>
              <a:rPr lang="ru-RU" sz="3600" dirty="0" smtClean="0">
                <a:solidFill>
                  <a:schemeClr val="bg1"/>
                </a:solidFill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</a:rPr>
              <a:t>ўроку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сапраўды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выканаў</a:t>
            </a:r>
            <a:r>
              <a:rPr lang="ru-RU" sz="3600" dirty="0" smtClean="0">
                <a:solidFill>
                  <a:schemeClr val="bg1"/>
                </a:solidFill>
              </a:rPr>
              <a:t> работу?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24000"/>
            <a:ext cx="8424936" cy="1112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</a:rPr>
              <a:t>Як  я </a:t>
            </a:r>
            <a:r>
              <a:rPr lang="ru-RU" b="1" dirty="0" err="1" smtClean="0">
                <a:solidFill>
                  <a:schemeClr val="bg1"/>
                </a:solidFill>
              </a:rPr>
              <a:t>працаваў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ўроку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484" name="Picture 4" descr="MCj043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51720" y="2780928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00"/>
                </a:solidFill>
              </a:rPr>
              <a:t>атрымаў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задавальненне</a:t>
            </a:r>
            <a:r>
              <a:rPr lang="ru-RU" sz="2400" b="1" dirty="0" smtClean="0">
                <a:solidFill>
                  <a:srgbClr val="FFFF00"/>
                </a:solidFill>
              </a:rPr>
              <a:t> ад  </a:t>
            </a:r>
            <a:r>
              <a:rPr lang="ru-RU" sz="2400" b="1" dirty="0" err="1" smtClean="0">
                <a:solidFill>
                  <a:srgbClr val="FFFF00"/>
                </a:solidFill>
              </a:rPr>
              <a:t>ўрока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486" name="Picture 6" descr="MCj04338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648" y="40770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91880" y="4365104"/>
            <a:ext cx="3455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00"/>
                </a:solidFill>
              </a:rPr>
              <a:t>зразумеў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але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змарыўся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488" name="Picture 8" descr="MCj04338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17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038725" y="5589240"/>
            <a:ext cx="4105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не </a:t>
            </a:r>
            <a:r>
              <a:rPr lang="ru-RU" sz="2400" b="1" dirty="0" err="1" smtClean="0">
                <a:solidFill>
                  <a:srgbClr val="FFFF00"/>
                </a:solidFill>
              </a:rPr>
              <a:t>зразумеў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матэрыял</a:t>
            </a:r>
            <a:r>
              <a:rPr lang="ru-RU" sz="2400" b="1" dirty="0" smtClean="0">
                <a:solidFill>
                  <a:srgbClr val="FFFF00"/>
                </a:solidFill>
              </a:rPr>
              <a:t>  урока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4" descr="MCj043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MCj043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MCj043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188640"/>
            <a:ext cx="842486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У </a:t>
            </a:r>
            <a:r>
              <a:rPr lang="ru-RU" sz="2400" b="1" dirty="0" err="1" smtClean="0">
                <a:latin typeface="Times New Roman" pitchFamily="18" charset="0"/>
              </a:rPr>
              <a:t>штодзённым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жыцці</a:t>
            </a:r>
            <a:r>
              <a:rPr lang="ru-RU" sz="2400" b="1" dirty="0" smtClean="0">
                <a:latin typeface="Times New Roman" pitchFamily="18" charset="0"/>
              </a:rPr>
              <a:t> слова «работа» </a:t>
            </a:r>
            <a:r>
              <a:rPr lang="ru-RU" sz="2400" b="1" dirty="0" err="1" smtClean="0">
                <a:latin typeface="Times New Roman" pitchFamily="18" charset="0"/>
              </a:rPr>
              <a:t>ўжываецца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ў</a:t>
            </a:r>
            <a:r>
              <a:rPr lang="ru-RU" sz="2400" b="1" dirty="0" smtClean="0">
                <a:latin typeface="Times New Roman" pitchFamily="18" charset="0"/>
              </a:rPr>
              <a:t> розным </a:t>
            </a:r>
            <a:r>
              <a:rPr lang="ru-RU" sz="2400" b="1" dirty="0" err="1" smtClean="0">
                <a:latin typeface="Times New Roman" pitchFamily="18" charset="0"/>
              </a:rPr>
              <a:t>сэнсе</a:t>
            </a:r>
            <a:r>
              <a:rPr lang="ru-RU" sz="2400" b="1" dirty="0" smtClean="0">
                <a:latin typeface="Times New Roman" pitchFamily="18" charset="0"/>
              </a:rPr>
              <a:t>.  </a:t>
            </a:r>
            <a:r>
              <a:rPr lang="ru-RU" sz="2400" b="1" dirty="0" err="1" smtClean="0">
                <a:latin typeface="Times New Roman" pitchFamily="18" charset="0"/>
              </a:rPr>
              <a:t>Напрыклад</a:t>
            </a:r>
            <a:r>
              <a:rPr lang="ru-RU" sz="2400" b="1" dirty="0" smtClean="0">
                <a:latin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</a:rPr>
              <a:t>мы </a:t>
            </a:r>
            <a:r>
              <a:rPr lang="ru-RU" sz="2400" b="1" dirty="0" err="1" smtClean="0">
                <a:latin typeface="Times New Roman" pitchFamily="18" charset="0"/>
              </a:rPr>
              <a:t>говорым</a:t>
            </a:r>
            <a:r>
              <a:rPr lang="ru-RU" sz="2400" b="1" dirty="0">
                <a:latin typeface="Times New Roman" pitchFamily="18" charset="0"/>
              </a:rPr>
              <a:t>: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179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90525" y="1528763"/>
            <a:ext cx="1877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</a:rPr>
              <a:t>працуе</a:t>
            </a:r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</a:rPr>
              <a:t>ў</a:t>
            </a:r>
            <a:r>
              <a:rPr lang="ru-RU" sz="2000" b="1" dirty="0" err="1" smtClean="0">
                <a:latin typeface="Courier New" pitchFamily="49" charset="0"/>
              </a:rPr>
              <a:t>рач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84313"/>
            <a:ext cx="3168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87675" y="4005263"/>
            <a:ext cx="2492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</a:rPr>
              <a:t>працуе</a:t>
            </a:r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</a:rPr>
              <a:t>прадавец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407150" y="1340768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</a:rPr>
              <a:t>працуе</a:t>
            </a:r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</a:rPr>
              <a:t>кофемашына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20272" y="6150114"/>
            <a:ext cx="2699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</a:rPr>
              <a:t>Працуе</a:t>
            </a:r>
            <a:endParaRPr lang="ru-RU" sz="2000" b="1" dirty="0" smtClean="0">
              <a:latin typeface="Courier New" pitchFamily="49" charset="0"/>
            </a:endParaRPr>
          </a:p>
          <a:p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</a:rPr>
              <a:t>камп’ютэр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15" name="Picture 5" descr="Снимок экран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4365104"/>
            <a:ext cx="4818981" cy="2492896"/>
          </a:xfrm>
          <a:prstGeom prst="rect">
            <a:avLst/>
          </a:prstGeom>
          <a:noFill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50114"/>
            <a:ext cx="2267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urier New" pitchFamily="49" charset="0"/>
              </a:rPr>
              <a:t>працуе</a:t>
            </a:r>
            <a:r>
              <a:rPr lang="ru-RU" sz="2000" b="1" dirty="0" smtClean="0">
                <a:latin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</a:rPr>
              <a:t>грузчык</a:t>
            </a:r>
            <a:endParaRPr lang="ru-RU" sz="2000" b="1" dirty="0">
              <a:latin typeface="Courier New" pitchFamily="49" charset="0"/>
            </a:endParaRPr>
          </a:p>
        </p:txBody>
      </p:sp>
      <p:pic>
        <p:nvPicPr>
          <p:cNvPr id="131074" name="Picture 2" descr="http://im5-tub-ru.yandex.net/i?id=240809144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60848"/>
            <a:ext cx="1872208" cy="242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8" grpId="0"/>
      <p:bldP spid="4109" grpId="0"/>
      <p:bldP spid="4110" grpId="0"/>
      <p:bldP spid="41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55776" y="0"/>
            <a:ext cx="403244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i="1" dirty="0"/>
              <a:t>Работа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2267744" y="2492375"/>
            <a:ext cx="1656556" cy="576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427538" y="256540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859338" y="2492375"/>
            <a:ext cx="1656878" cy="576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0" y="3068960"/>
            <a:ext cx="244819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РАЗУМОВАЯ</a:t>
            </a:r>
            <a:endParaRPr lang="ru-RU" b="1" dirty="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987824" y="4941888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МЕХАНІЧНАЯ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131840" y="494116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372200" y="3284984"/>
            <a:ext cx="21605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ФІЗІЧНАЯ</a:t>
            </a:r>
            <a:endParaRPr lang="ru-RU" b="1" dirty="0"/>
          </a:p>
        </p:txBody>
      </p:sp>
      <p:pic>
        <p:nvPicPr>
          <p:cNvPr id="5134" name="Picture 15" descr="MCj01985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480" y="-735013"/>
            <a:ext cx="20796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-1971600"/>
            <a:ext cx="8229600" cy="1143000"/>
          </a:xfrm>
        </p:spPr>
        <p:txBody>
          <a:bodyPr/>
          <a:lstStyle/>
          <a:p>
            <a:endParaRPr lang="ru-RU" sz="60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1520" y="5903893"/>
            <a:ext cx="856863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</a:rPr>
              <a:t>Фізіка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вывучае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фізічную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велічыню</a:t>
            </a:r>
            <a:r>
              <a:rPr lang="ru-RU" sz="2800" b="1" dirty="0" smtClean="0">
                <a:latin typeface="Times New Roman" pitchFamily="18" charset="0"/>
              </a:rPr>
              <a:t>, якая </a:t>
            </a:r>
            <a:r>
              <a:rPr lang="ru-RU" sz="2800" b="1" dirty="0" err="1" smtClean="0">
                <a:latin typeface="Times New Roman" pitchFamily="18" charset="0"/>
              </a:rPr>
              <a:t>называецца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</a:rPr>
              <a:t>механічнай</a:t>
            </a:r>
            <a:r>
              <a:rPr lang="ru-RU" sz="2800" b="1" dirty="0" smtClean="0">
                <a:latin typeface="Times New Roman" pitchFamily="18" charset="0"/>
              </a:rPr>
              <a:t> работай</a:t>
            </a:r>
            <a:r>
              <a:rPr lang="ru-RU" sz="2800" b="1" dirty="0">
                <a:latin typeface="Times New Roman" pitchFamily="18" charset="0"/>
              </a:rPr>
              <a:t>»</a:t>
            </a:r>
          </a:p>
        </p:txBody>
      </p:sp>
      <p:pic>
        <p:nvPicPr>
          <p:cNvPr id="19" name="Рисунок 18" descr="avosjk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32514"/>
            <a:ext cx="1512168" cy="2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K:\CD_CLIPART1 (H)\Карикатуры\Професии\CW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0872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 descr="http://im7-tub-ru.yandex.net/i?id=519630302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114550" cy="1428750"/>
          </a:xfrm>
          <a:prstGeom prst="rect">
            <a:avLst/>
          </a:prstGeom>
          <a:noFill/>
        </p:spPr>
      </p:pic>
      <p:pic>
        <p:nvPicPr>
          <p:cNvPr id="130052" name="Picture 4" descr="http://im1-tub-ru.yandex.net/i?id=161083093-5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008"/>
            <a:ext cx="2664296" cy="227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3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man-sweep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82891"/>
            <a:ext cx="3528392" cy="31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justmedia.ru/upload/news/50cefd6e95d87663623407_600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260648"/>
            <a:ext cx="5112568" cy="3408379"/>
          </a:xfrm>
          <a:prstGeom prst="rect">
            <a:avLst/>
          </a:prstGeom>
          <a:noFill/>
        </p:spPr>
      </p:pic>
      <p:pic>
        <p:nvPicPr>
          <p:cNvPr id="61446" name="Picture 6" descr="http://na-programka.ru/Sayt/d6e923089b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161928" cy="3161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-468560" y="0"/>
            <a:ext cx="1584176" cy="41490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be-BY" sz="4000" b="1" i="1" dirty="0" smtClean="0">
                <a:solidFill>
                  <a:srgbClr val="FFFF99"/>
                </a:solidFill>
              </a:rPr>
              <a:t>У</a:t>
            </a:r>
            <a:r>
              <a:rPr lang="ru-RU" sz="4000" b="1" i="1" dirty="0" smtClean="0">
                <a:solidFill>
                  <a:srgbClr val="FFFF99"/>
                </a:solidFill>
              </a:rPr>
              <a:t>ста</a:t>
            </a:r>
            <a:r>
              <a:rPr lang="be-BY" sz="4000" b="1" i="1" dirty="0" smtClean="0">
                <a:solidFill>
                  <a:srgbClr val="FFFF99"/>
                </a:solidFill>
              </a:rPr>
              <a:t>ўце</a:t>
            </a:r>
            <a:r>
              <a:rPr lang="ru-RU" sz="4000" b="1" i="1" dirty="0" smtClean="0">
                <a:solidFill>
                  <a:srgbClr val="FFFF99"/>
                </a:solidFill>
              </a:rPr>
              <a:t> </a:t>
            </a:r>
            <a:br>
              <a:rPr lang="ru-RU" sz="4000" b="1" i="1" dirty="0" smtClean="0">
                <a:solidFill>
                  <a:srgbClr val="FFFF99"/>
                </a:solidFill>
              </a:rPr>
            </a:br>
            <a:r>
              <a:rPr lang="ru-RU" sz="4000" b="1" i="1" dirty="0" smtClean="0">
                <a:solidFill>
                  <a:srgbClr val="FFFF99"/>
                </a:solidFill>
              </a:rPr>
              <a:t>п</a:t>
            </a:r>
            <a:r>
              <a:rPr lang="be-BY" sz="4000" b="1" i="1" dirty="0" smtClean="0">
                <a:solidFill>
                  <a:srgbClr val="FFFF99"/>
                </a:solidFill>
              </a:rPr>
              <a:t>рапушчанае</a:t>
            </a:r>
            <a:r>
              <a:rPr lang="ru-RU" sz="4000" b="1" i="1" dirty="0" smtClean="0">
                <a:solidFill>
                  <a:srgbClr val="FFFF99"/>
                </a:solidFill>
              </a:rPr>
              <a:t> слов</a:t>
            </a:r>
            <a:r>
              <a:rPr lang="be-BY" sz="4000" b="1" i="1" dirty="0" smtClean="0">
                <a:solidFill>
                  <a:srgbClr val="FFFF99"/>
                </a:solidFill>
              </a:rPr>
              <a:t>а</a:t>
            </a:r>
            <a:r>
              <a:rPr lang="ru-RU" sz="4000" dirty="0" smtClean="0"/>
              <a:t> 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С</a:t>
            </a:r>
            <a:r>
              <a:rPr lang="be-BY" sz="2800" dirty="0" smtClean="0">
                <a:solidFill>
                  <a:schemeClr val="bg2"/>
                </a:solidFill>
              </a:rPr>
              <a:t>і</a:t>
            </a:r>
            <a:r>
              <a:rPr lang="ru-RU" sz="2800" dirty="0" err="1" smtClean="0">
                <a:solidFill>
                  <a:schemeClr val="bg2"/>
                </a:solidFill>
              </a:rPr>
              <a:t>ла</a:t>
            </a:r>
            <a:r>
              <a:rPr lang="ru-RU" sz="2800" dirty="0" smtClean="0">
                <a:solidFill>
                  <a:schemeClr val="bg2"/>
                </a:solidFill>
              </a:rPr>
              <a:t> - </a:t>
            </a:r>
            <a:r>
              <a:rPr lang="be-BY" sz="2800" dirty="0" smtClean="0">
                <a:solidFill>
                  <a:schemeClr val="bg2"/>
                </a:solidFill>
              </a:rPr>
              <a:t> цяжару вызначаецца па формуле</a:t>
            </a:r>
            <a:r>
              <a:rPr lang="ru-RU" sz="2800" dirty="0" smtClean="0">
                <a:solidFill>
                  <a:schemeClr val="bg2"/>
                </a:solidFill>
              </a:rPr>
              <a:t> _______________.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С</a:t>
            </a:r>
            <a:r>
              <a:rPr lang="be-BY" sz="2800" dirty="0" smtClean="0">
                <a:solidFill>
                  <a:schemeClr val="bg2"/>
                </a:solidFill>
              </a:rPr>
              <a:t>і</a:t>
            </a:r>
            <a:r>
              <a:rPr lang="ru-RU" sz="2800" dirty="0" smtClean="0">
                <a:solidFill>
                  <a:schemeClr val="bg2"/>
                </a:solidFill>
              </a:rPr>
              <a:t>ла-  </a:t>
            </a:r>
            <a:r>
              <a:rPr lang="ru-RU" sz="2800" dirty="0" err="1" smtClean="0">
                <a:solidFill>
                  <a:schemeClr val="bg2"/>
                </a:solidFill>
              </a:rPr>
              <a:t>пр</a:t>
            </a:r>
            <a:r>
              <a:rPr lang="be-BY" sz="2800" dirty="0" smtClean="0">
                <a:solidFill>
                  <a:schemeClr val="bg2"/>
                </a:solidFill>
              </a:rPr>
              <a:t>ы</a:t>
            </a:r>
            <a:r>
              <a:rPr lang="ru-RU" sz="2800" dirty="0" smtClean="0">
                <a:solidFill>
                  <a:schemeClr val="bg2"/>
                </a:solidFill>
              </a:rPr>
              <a:t>ч</a:t>
            </a:r>
            <a:r>
              <a:rPr lang="be-BY" sz="2800" dirty="0" smtClean="0">
                <a:solidFill>
                  <a:schemeClr val="bg2"/>
                </a:solidFill>
              </a:rPr>
              <a:t>ы</a:t>
            </a:r>
            <a:r>
              <a:rPr lang="ru-RU" sz="2800" dirty="0" smtClean="0">
                <a:solidFill>
                  <a:schemeClr val="bg2"/>
                </a:solidFill>
              </a:rPr>
              <a:t>на </a:t>
            </a:r>
            <a:r>
              <a:rPr lang="ru-RU" sz="2800" dirty="0" err="1" smtClean="0">
                <a:solidFill>
                  <a:schemeClr val="bg2"/>
                </a:solidFill>
              </a:rPr>
              <a:t>зм</a:t>
            </a:r>
            <a:r>
              <a:rPr lang="be-BY" sz="2800" dirty="0" smtClean="0">
                <a:solidFill>
                  <a:schemeClr val="bg2"/>
                </a:solidFill>
              </a:rPr>
              <a:t>я</a:t>
            </a:r>
            <a:r>
              <a:rPr lang="ru-RU" sz="2800" dirty="0" err="1" smtClean="0">
                <a:solidFill>
                  <a:schemeClr val="bg2"/>
                </a:solidFill>
              </a:rPr>
              <a:t>нен</a:t>
            </a:r>
            <a:r>
              <a:rPr lang="be-BY" sz="2800" dirty="0" smtClean="0">
                <a:solidFill>
                  <a:schemeClr val="bg2"/>
                </a:solidFill>
              </a:rPr>
              <a:t>н</a:t>
            </a:r>
            <a:r>
              <a:rPr lang="ru-RU" sz="2800" dirty="0" smtClean="0">
                <a:solidFill>
                  <a:schemeClr val="bg2"/>
                </a:solidFill>
              </a:rPr>
              <a:t>я _____________</a:t>
            </a:r>
            <a:r>
              <a:rPr lang="be-BY" sz="2800" dirty="0" smtClean="0">
                <a:solidFill>
                  <a:schemeClr val="bg2"/>
                </a:solidFill>
              </a:rPr>
              <a:t>ц</a:t>
            </a:r>
            <a:r>
              <a:rPr lang="ru-RU" sz="2800" dirty="0" smtClean="0">
                <a:solidFill>
                  <a:schemeClr val="bg2"/>
                </a:solidFill>
              </a:rPr>
              <a:t>ел</a:t>
            </a:r>
            <a:r>
              <a:rPr lang="be-BY" sz="2800" dirty="0" smtClean="0">
                <a:solidFill>
                  <a:schemeClr val="bg2"/>
                </a:solidFill>
              </a:rPr>
              <a:t>а</a:t>
            </a:r>
            <a:r>
              <a:rPr lang="ru-RU" sz="2800" dirty="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Я ведаю </a:t>
            </a:r>
            <a:r>
              <a:rPr lang="ru-RU" sz="2800" dirty="0" err="1" smtClean="0">
                <a:solidFill>
                  <a:schemeClr val="bg2"/>
                </a:solidFill>
              </a:rPr>
              <a:t>сілы</a:t>
            </a:r>
            <a:r>
              <a:rPr lang="ru-RU" sz="2800" dirty="0" smtClean="0">
                <a:solidFill>
                  <a:schemeClr val="bg2"/>
                </a:solidFill>
              </a:rPr>
              <a:t>_____,_____,____і____.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С</a:t>
            </a:r>
            <a:r>
              <a:rPr lang="be-BY" sz="2800" dirty="0" smtClean="0">
                <a:solidFill>
                  <a:schemeClr val="bg2"/>
                </a:solidFill>
              </a:rPr>
              <a:t>і</a:t>
            </a:r>
            <a:r>
              <a:rPr lang="ru-RU" sz="2800" dirty="0" err="1" smtClean="0">
                <a:solidFill>
                  <a:schemeClr val="bg2"/>
                </a:solidFill>
              </a:rPr>
              <a:t>ла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be-BY" sz="2800" dirty="0" smtClean="0">
                <a:solidFill>
                  <a:schemeClr val="bg2"/>
                </a:solidFill>
              </a:rPr>
              <a:t>характарызуецца</a:t>
            </a:r>
            <a:r>
              <a:rPr lang="ru-RU" sz="2800" dirty="0" smtClean="0">
                <a:solidFill>
                  <a:schemeClr val="bg2"/>
                </a:solidFill>
              </a:rPr>
              <a:t>:________________, _______________________ </a:t>
            </a:r>
            <a:r>
              <a:rPr lang="be-BY" sz="2800" dirty="0" smtClean="0">
                <a:solidFill>
                  <a:schemeClr val="bg2"/>
                </a:solidFill>
              </a:rPr>
              <a:t>і</a:t>
            </a:r>
            <a:r>
              <a:rPr lang="ru-RU" sz="2800" dirty="0" smtClean="0">
                <a:solidFill>
                  <a:schemeClr val="bg2"/>
                </a:solidFill>
              </a:rPr>
              <a:t> _________________________.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С</a:t>
            </a:r>
            <a:r>
              <a:rPr lang="be-BY" sz="2800" dirty="0" smtClean="0">
                <a:solidFill>
                  <a:schemeClr val="bg2"/>
                </a:solidFill>
              </a:rPr>
              <a:t>і</a:t>
            </a:r>
            <a:r>
              <a:rPr lang="ru-RU" sz="2800" dirty="0" err="1" smtClean="0">
                <a:solidFill>
                  <a:schemeClr val="bg2"/>
                </a:solidFill>
              </a:rPr>
              <a:t>ла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be-BY" sz="2800" dirty="0" smtClean="0">
                <a:solidFill>
                  <a:schemeClr val="bg2"/>
                </a:solidFill>
              </a:rPr>
              <a:t>абазначаецца літарай</a:t>
            </a:r>
            <a:r>
              <a:rPr lang="ru-RU" sz="2800" dirty="0" smtClean="0">
                <a:solidFill>
                  <a:schemeClr val="bg2"/>
                </a:solidFill>
              </a:rPr>
              <a:t>____і </a:t>
            </a:r>
            <a:r>
              <a:rPr lang="ru-RU" sz="2800" dirty="0" err="1" smtClean="0">
                <a:solidFill>
                  <a:schemeClr val="bg2"/>
                </a:solidFill>
              </a:rPr>
              <a:t>вымяраецца</a:t>
            </a:r>
            <a:r>
              <a:rPr lang="ru-RU" sz="2800" dirty="0" smtClean="0">
                <a:solidFill>
                  <a:schemeClr val="bg2"/>
                </a:solidFill>
              </a:rPr>
              <a:t>_________.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e-BY" sz="2800" dirty="0" smtClean="0">
                <a:solidFill>
                  <a:schemeClr val="bg2"/>
                </a:solidFill>
              </a:rPr>
              <a:t>Шлях----------траекторыі,абазнаецца літарай-----------</a:t>
            </a:r>
            <a:endParaRPr lang="ru-RU" sz="2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6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i0577r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92696"/>
            <a:ext cx="1311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915816" y="3068960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Авт</a:t>
            </a:r>
            <a:r>
              <a:rPr lang="be-BY" sz="2000" b="1" dirty="0" smtClean="0">
                <a:solidFill>
                  <a:schemeClr val="bg1"/>
                </a:solidFill>
                <a:latin typeface="Bookman Old Style" pitchFamily="18" charset="0"/>
              </a:rPr>
              <a:t>а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мабіль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рухаецца па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дарозе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пры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дапамозе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працуючага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рухавіка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. 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23528" y="620688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Грузчык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паднімае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багаж на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вышыню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выкарыстоўваючы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сілу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сваіх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мускулаў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627784" y="4581128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Лісток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пад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дзяннем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сілы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цяжару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падае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паверхню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Зямлі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23528" y="5949280"/>
            <a:ext cx="7755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Ва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ўсіх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гэтых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прыкладах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itchFamily="66" charset="0"/>
              </a:rPr>
              <a:t>выконваецца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механічная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работа.</a:t>
            </a:r>
          </a:p>
        </p:txBody>
      </p:sp>
      <p:pic>
        <p:nvPicPr>
          <p:cNvPr id="125954" name="Picture 2" descr="http://im3-tub-ru.yandex.net/i?id=111310509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448272" cy="1836204"/>
          </a:xfrm>
          <a:prstGeom prst="rect">
            <a:avLst/>
          </a:prstGeom>
          <a:noFill/>
        </p:spPr>
      </p:pic>
      <p:pic>
        <p:nvPicPr>
          <p:cNvPr id="125956" name="Picture 4" descr="http://im4-tub-ru.yandex.net/i?id=81797619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8" grpId="0"/>
      <p:bldP spid="513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1460</Words>
  <Application>Microsoft Office PowerPoint</Application>
  <PresentationFormat>Экран (4:3)</PresentationFormat>
  <Paragraphs>265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Пастель</vt:lpstr>
      <vt:lpstr>Оформление по умолчанию</vt:lpstr>
      <vt:lpstr>Image</vt:lpstr>
      <vt:lpstr>Формула</vt:lpstr>
      <vt:lpstr>Слайд 1</vt:lpstr>
      <vt:lpstr>Слайд 2</vt:lpstr>
      <vt:lpstr>Механічная работа. Адзінкі работы</vt:lpstr>
      <vt:lpstr>Мэта ўрока: </vt:lpstr>
      <vt:lpstr>Слайд 5</vt:lpstr>
      <vt:lpstr>Слайд 6</vt:lpstr>
      <vt:lpstr>Слайд 7</vt:lpstr>
      <vt:lpstr>Устаўце  прапушчанае слова </vt:lpstr>
      <vt:lpstr>Слайд 9</vt:lpstr>
      <vt:lpstr>Умовы для выканання работы: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Фізкультхвілінка </vt:lpstr>
      <vt:lpstr>Эксперыментальнае заданне</vt:lpstr>
      <vt:lpstr>Слайд 21</vt:lpstr>
      <vt:lpstr>Слайд 22</vt:lpstr>
      <vt:lpstr>Як можна працаваць, не выконваючы механічнай работы?</vt:lpstr>
      <vt:lpstr>Слайд 24</vt:lpstr>
      <vt:lpstr>Слайд 25</vt:lpstr>
      <vt:lpstr>Слайд 26</vt:lpstr>
      <vt:lpstr>Слайд 27</vt:lpstr>
      <vt:lpstr>Слайд 28</vt:lpstr>
      <vt:lpstr>Ці выконваецца работа?</vt:lpstr>
      <vt:lpstr>Слайд 30</vt:lpstr>
      <vt:lpstr>Прыдумай умову да задачы</vt:lpstr>
      <vt:lpstr>Слайд 32</vt:lpstr>
      <vt:lpstr>Слайд 33</vt:lpstr>
      <vt:lpstr>Падумаем разам</vt:lpstr>
      <vt:lpstr>Рашыце задачу</vt:lpstr>
      <vt:lpstr>Слайд 36</vt:lpstr>
      <vt:lpstr>ТЭСТ</vt:lpstr>
      <vt:lpstr>2021 год − Год  народнага адзінства ў Рэспубліцы Беларусь</vt:lpstr>
      <vt:lpstr>Слайд 39</vt:lpstr>
      <vt:lpstr>Слайд 40</vt:lpstr>
      <vt:lpstr>Слайд 41</vt:lpstr>
      <vt:lpstr>Хто на ўроку сапраўды выканаў работу?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и костик</dc:creator>
  <cp:lastModifiedBy>User</cp:lastModifiedBy>
  <cp:revision>191</cp:revision>
  <dcterms:created xsi:type="dcterms:W3CDTF">1601-01-01T00:00:00Z</dcterms:created>
  <dcterms:modified xsi:type="dcterms:W3CDTF">2021-04-11T18:32:22Z</dcterms:modified>
</cp:coreProperties>
</file>